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64"/>
  </p:notesMasterIdLst>
  <p:handoutMasterIdLst>
    <p:handoutMasterId r:id="rId65"/>
  </p:handoutMasterIdLst>
  <p:sldIdLst>
    <p:sldId id="256" r:id="rId2"/>
    <p:sldId id="590" r:id="rId3"/>
    <p:sldId id="589" r:id="rId4"/>
    <p:sldId id="501" r:id="rId5"/>
    <p:sldId id="500" r:id="rId6"/>
    <p:sldId id="423" r:id="rId7"/>
    <p:sldId id="424" r:id="rId8"/>
    <p:sldId id="426" r:id="rId9"/>
    <p:sldId id="427" r:id="rId10"/>
    <p:sldId id="587" r:id="rId11"/>
    <p:sldId id="512" r:id="rId12"/>
    <p:sldId id="505" r:id="rId13"/>
    <p:sldId id="514" r:id="rId14"/>
    <p:sldId id="513" r:id="rId15"/>
    <p:sldId id="506" r:id="rId16"/>
    <p:sldId id="507" r:id="rId17"/>
    <p:sldId id="510" r:id="rId18"/>
    <p:sldId id="511" r:id="rId19"/>
    <p:sldId id="593" r:id="rId20"/>
    <p:sldId id="516" r:id="rId21"/>
    <p:sldId id="517" r:id="rId22"/>
    <p:sldId id="522" r:id="rId23"/>
    <p:sldId id="525" r:id="rId24"/>
    <p:sldId id="526" r:id="rId25"/>
    <p:sldId id="527" r:id="rId26"/>
    <p:sldId id="528" r:id="rId27"/>
    <p:sldId id="529" r:id="rId28"/>
    <p:sldId id="530" r:id="rId29"/>
    <p:sldId id="430" r:id="rId30"/>
    <p:sldId id="584" r:id="rId31"/>
    <p:sldId id="585" r:id="rId32"/>
    <p:sldId id="531" r:id="rId33"/>
    <p:sldId id="595" r:id="rId34"/>
    <p:sldId id="533" r:id="rId35"/>
    <p:sldId id="594" r:id="rId36"/>
    <p:sldId id="534" r:id="rId37"/>
    <p:sldId id="437" r:id="rId38"/>
    <p:sldId id="438" r:id="rId39"/>
    <p:sldId id="439" r:id="rId40"/>
    <p:sldId id="440" r:id="rId41"/>
    <p:sldId id="441" r:id="rId42"/>
    <p:sldId id="442" r:id="rId43"/>
    <p:sldId id="561" r:id="rId44"/>
    <p:sldId id="444" r:id="rId45"/>
    <p:sldId id="445" r:id="rId46"/>
    <p:sldId id="543" r:id="rId47"/>
    <p:sldId id="544" r:id="rId48"/>
    <p:sldId id="545" r:id="rId49"/>
    <p:sldId id="574" r:id="rId50"/>
    <p:sldId id="592" r:id="rId51"/>
    <p:sldId id="577" r:id="rId52"/>
    <p:sldId id="578" r:id="rId53"/>
    <p:sldId id="579" r:id="rId54"/>
    <p:sldId id="575" r:id="rId55"/>
    <p:sldId id="576" r:id="rId56"/>
    <p:sldId id="580" r:id="rId57"/>
    <p:sldId id="581" r:id="rId58"/>
    <p:sldId id="573" r:id="rId59"/>
    <p:sldId id="582" r:id="rId60"/>
    <p:sldId id="479" r:id="rId61"/>
    <p:sldId id="480" r:id="rId62"/>
    <p:sldId id="583" r:id="rId63"/>
  </p:sldIdLst>
  <p:sldSz cx="9144000" cy="6858000" type="screen4x3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FF"/>
    <a:srgbClr val="800000"/>
    <a:srgbClr val="FFCCFF"/>
    <a:srgbClr val="FFFFFF"/>
    <a:srgbClr val="FFF3FF"/>
    <a:srgbClr val="FFE5FF"/>
    <a:srgbClr val="FFDDFF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42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70" y="-10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2" y="6397729"/>
            <a:ext cx="9863987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algn="ctr">
              <a:defRPr/>
            </a:pPr>
            <a:fld id="{47A1943F-6B8B-47E1-AD5E-BD5BC631F33C}" type="slidenum">
              <a:rPr lang="ja-JP" altLang="en-US"/>
              <a:pPr algn="ctr"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3908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6255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7733" y="1"/>
            <a:ext cx="4276254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3F9492B-853F-4878-9530-8ABA779A2521}" type="datetimeFigureOut">
              <a:rPr lang="ja-JP" altLang="en-US"/>
              <a:pPr>
                <a:defRPr/>
              </a:pPr>
              <a:t>2015/2/13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5934" y="3199407"/>
            <a:ext cx="7894446" cy="30314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397729"/>
            <a:ext cx="4276255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7733" y="6397729"/>
            <a:ext cx="4276254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ADC7B3B-853E-46CA-917A-F810713C888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969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8345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9867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3733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201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5319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5441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9075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4039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2258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2577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475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8403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2878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0067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0671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1715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1768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1009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653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0795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293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9252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31450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6548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1084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31321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44146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31269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22581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73129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79621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75725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292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81184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96205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41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60090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42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53071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43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83457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44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51676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45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9020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46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73094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47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46976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48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17524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49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8345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6578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50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80427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51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1203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52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38277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53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47006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54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17962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55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47532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56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11134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57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83457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58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05545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59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152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02922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60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09139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61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15222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62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1522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5780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2524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7B3B-853E-46CA-917A-F810713C888B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16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467544" y="2276673"/>
            <a:ext cx="8424936" cy="774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 rot="5400000">
            <a:off x="-3303587" y="3303587"/>
            <a:ext cx="6858000" cy="2508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0"/>
          </p:nvPr>
        </p:nvSpPr>
        <p:spPr>
          <a:xfrm>
            <a:off x="6875463" y="0"/>
            <a:ext cx="187325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8604250" y="0"/>
            <a:ext cx="4318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70E7-B9E3-493F-B852-87AE5CB2439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387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468313" y="1268413"/>
            <a:ext cx="8280400" cy="730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 rot="5400000">
            <a:off x="-3303587" y="3303587"/>
            <a:ext cx="6858000" cy="2508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64"/>
            <a:ext cx="8229600" cy="1008104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0"/>
          </p:nvPr>
        </p:nvSpPr>
        <p:spPr>
          <a:xfrm>
            <a:off x="6875463" y="0"/>
            <a:ext cx="187325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8604250" y="0"/>
            <a:ext cx="4318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EE12-E2E9-4AF2-A66D-63EDCA0B2F7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114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467277-2893-41E6-A382-E284891B5C79}" type="datetime1">
              <a:rPr lang="ja-JP" altLang="en-US"/>
              <a:pPr>
                <a:defRPr/>
              </a:pPr>
              <a:t>2015/2/13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46962E-8D43-48F8-B997-75BEACDCA21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itchFamily="34" charset="0"/>
          <a:ea typeface="HG創英角ｺﾞｼｯｸUB" pitchFamily="4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itchFamily="34" charset="0"/>
          <a:ea typeface="HG創英角ｺﾞｼｯｸUB" pitchFamily="4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itchFamily="34" charset="0"/>
          <a:ea typeface="HG創英角ｺﾞｼｯｸUB" pitchFamily="4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itchFamily="34" charset="0"/>
          <a:ea typeface="HG創英角ｺﾞｼｯｸUB" pitchFamily="4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itchFamily="34" charset="0"/>
          <a:ea typeface="HG創英角ｺﾞｼｯｸUB" pitchFamily="4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itchFamily="34" charset="0"/>
          <a:ea typeface="HG創英角ｺﾞｼｯｸUB" pitchFamily="4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itchFamily="34" charset="0"/>
          <a:ea typeface="HG創英角ｺﾞｼｯｸUB" pitchFamily="4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itchFamily="34" charset="0"/>
          <a:ea typeface="HG創英角ｺﾞｼｯｸUB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0.jpeg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wmf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microsoft.com/office/2007/relationships/hdphoto" Target="../media/hdphoto5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46.jpeg"/><Relationship Id="rId4" Type="http://schemas.microsoft.com/office/2007/relationships/hdphoto" Target="../media/hdphoto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60.png"/><Relationship Id="rId4" Type="http://schemas.microsoft.com/office/2007/relationships/hdphoto" Target="../media/hdphoto11.wdp"/><Relationship Id="rId9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3.wdp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microsoft.com/office/2007/relationships/hdphoto" Target="../media/hdphoto2.wdp"/><Relationship Id="rId5" Type="http://schemas.openxmlformats.org/officeDocument/2006/relationships/image" Target="../media/image63.png"/><Relationship Id="rId15" Type="http://schemas.microsoft.com/office/2007/relationships/hdphoto" Target="../media/hdphoto14.wdp"/><Relationship Id="rId10" Type="http://schemas.openxmlformats.org/officeDocument/2006/relationships/image" Target="../media/image10.jpeg"/><Relationship Id="rId4" Type="http://schemas.openxmlformats.org/officeDocument/2006/relationships/image" Target="../media/image62.png"/><Relationship Id="rId9" Type="http://schemas.microsoft.com/office/2007/relationships/hdphoto" Target="../media/hdphoto1.wdp"/><Relationship Id="rId1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935335"/>
          </a:xfrm>
        </p:spPr>
        <p:txBody>
          <a:bodyPr rtlCol="0" anchor="b" anchorCtr="0">
            <a:noAutofit/>
          </a:bodyPr>
          <a:lstStyle/>
          <a:p>
            <a:pPr eaLnBrk="1" fontAlgn="auto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ja-JP" altLang="en-US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anose="020B0909000000000000" pitchFamily="49" charset="-128"/>
              </a:rPr>
              <a:t>ネットトラブル予防と対応</a:t>
            </a:r>
            <a:endParaRPr lang="ja-JP" altLang="en-US" sz="5400" spc="-300" dirty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51921" y="2348880"/>
            <a:ext cx="5292080" cy="692895"/>
          </a:xfrm>
        </p:spPr>
        <p:txBody>
          <a:bodyPr rtlCol="0" anchor="b" anchorCtr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chemeClr val="tx2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長野県総合教育センター</a:t>
            </a:r>
            <a:endParaRPr lang="ja-JP" altLang="en-US" dirty="0">
              <a:solidFill>
                <a:schemeClr val="tx2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F7FBC8-F694-452B-BD12-4501DD6F1A11}" type="slidenum">
              <a:rPr lang="ja-JP" altLang="en-US"/>
              <a:pPr>
                <a:defRPr/>
              </a:pPr>
              <a:t>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長野県総合教育センター</a:t>
            </a:r>
          </a:p>
        </p:txBody>
      </p:sp>
      <p:pic>
        <p:nvPicPr>
          <p:cNvPr id="19" name="図 18" descr="C:\Users\tip-off\AppData\Local\Microsoft\Windows\Temporary Internet Files\Content.IE5\RMLDQODF\MC900417484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29738"/>
            <a:ext cx="1080006" cy="13371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図 19" descr="C:\Users\tip-off\AppData\Local\Microsoft\Windows\Temporary Internet Files\Content.IE5\20BD1ANF\MC900417466[1].wmf"/>
          <p:cNvPicPr/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70" y="3649863"/>
            <a:ext cx="1080006" cy="1329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図 20" descr="C:\Users\tip-off\AppData\Local\Microsoft\Windows\Temporary Internet Files\Content.IE5\QP8K4D9M\MC900417464[1].wmf"/>
          <p:cNvPicPr/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1080006" cy="1748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 descr="C:\Users\tip-off\AppData\Local\Microsoft\Windows\Temporary Internet Files\Content.IE5\UL02BU82\MC900417470[1].wmf"/>
          <p:cNvPicPr/>
          <p:nvPr/>
        </p:nvPicPr>
        <p:blipFill>
          <a:blip r:embed="rId6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4" y="3497217"/>
            <a:ext cx="1080006" cy="14690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図 22" descr="C:\Users\tip-off\AppData\Local\Microsoft\Windows\Temporary Internet Files\Content.IE5\U0YHI7MX\MC900417472[1].wmf"/>
          <p:cNvPicPr/>
          <p:nvPr/>
        </p:nvPicPr>
        <p:blipFill>
          <a:blip r:embed="rId7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62871"/>
            <a:ext cx="1080006" cy="8096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図 23" descr="C:\Users\tip-off\AppData\Local\Microsoft\Windows\Temporary Internet Files\Content.IE5\Z8A9D3A7\MC900417476[1].wmf"/>
          <p:cNvPicPr/>
          <p:nvPr/>
        </p:nvPicPr>
        <p:blipFill>
          <a:blip r:embed="rId8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70" y="5215335"/>
            <a:ext cx="1080006" cy="1260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図 24" descr="C:\Users\tip-off\AppData\Local\Microsoft\Windows\Temporary Internet Files\Content.IE5\VXYWWFSL\MC900417462[1].wmf"/>
          <p:cNvPicPr/>
          <p:nvPr/>
        </p:nvPicPr>
        <p:blipFill>
          <a:blip r:embed="rId9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81385"/>
            <a:ext cx="1080006" cy="13012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図 25" descr="C:\Users\tip-off\AppData\Local\Microsoft\Windows\Temporary Internet Files\Content.IE5\T1Z10GB2\MC900417478[1].wmf"/>
          <p:cNvPicPr/>
          <p:nvPr/>
        </p:nvPicPr>
        <p:blipFill>
          <a:blip r:embed="rId10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34" y="5094438"/>
            <a:ext cx="1080006" cy="13818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C:\Users\daikichiya\AppData\Local\Microsoft\Windows\Temporary Internet Files\Content.IE5\W6KQQLNO\el-mundo[1]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03" y="4138490"/>
            <a:ext cx="2560209" cy="260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aikichiya\AppData\Local\Microsoft\Windows\Temporary Internet Files\Content.IE5\ZHE8OEJ9\MC900439344[1]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3"/>
            <a:ext cx="2232248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863674"/>
          </a:xfrm>
        </p:spPr>
        <p:txBody>
          <a:bodyPr lIns="0" tIns="0" rIns="0" bIns="0" rtlCol="0" anchor="b" anchorCtr="0">
            <a:noAutofit/>
          </a:bodyPr>
          <a:lstStyle/>
          <a:p>
            <a:pPr eaLnBrk="1" fontAlgn="auto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ja-JP" altLang="en-US" sz="5400" spc="-300" dirty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ネット</a:t>
            </a:r>
            <a:r>
              <a:rPr lang="ja-JP" altLang="en-US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を悪用した詐欺</a:t>
            </a:r>
            <a:endParaRPr lang="ja-JP" altLang="en-US" sz="3600" spc="-300" dirty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89F223-F5FD-4345-8244-78D96A0D8E48}" type="slidenum">
              <a:rPr lang="ja-JP" altLang="en-US"/>
              <a:pPr>
                <a:defRPr/>
              </a:pPr>
              <a:t>10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pic>
        <p:nvPicPr>
          <p:cNvPr id="14" name="図 13" descr="C:\Users\daikichiya\AppData\Local\Microsoft\Windows\Temporary Internet Files\Content.IE5\VXGRE3BB\gi01a201410011200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8151">
            <a:off x="1706542" y="2475596"/>
            <a:ext cx="4046622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C:\Users\tip-off\AppData\Local\Microsoft\Windows\Temporary Internet Files\Content.IE5\P86154X0\MC90043592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55678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C:\Users\tip-off\AppData\Local\Microsoft\Windows\Temporary Internet Files\Content.IE5\P86154X0\MC90042448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61642"/>
            <a:ext cx="2376264" cy="217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483768" y="5445224"/>
            <a:ext cx="6372200" cy="1077218"/>
          </a:xfrm>
          <a:prstGeom prst="rect">
            <a:avLst/>
          </a:prstGeom>
          <a:solidFill>
            <a:srgbClr val="FFC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WWW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とは、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World Wide 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Web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の略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世界的な規模の「クモの巣」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05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3429000"/>
            <a:ext cx="8892480" cy="34290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ja-JP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誰</a:t>
            </a:r>
            <a:r>
              <a:rPr lang="ja-JP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だか</a:t>
            </a:r>
            <a:r>
              <a:rPr lang="ja-JP" altLang="ja-JP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わからない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電話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番号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相手から</a:t>
            </a:r>
            <a:r>
              <a:rPr lang="ja-JP" altLang="ja-JP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電話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が掛かってきました。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ja-JP" sz="4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どう</a:t>
            </a:r>
            <a:r>
              <a:rPr lang="ja-JP" altLang="ja-JP" sz="4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しますか</a:t>
            </a:r>
            <a:r>
              <a:rPr lang="ja-JP" altLang="ja-JP" sz="4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？</a:t>
            </a:r>
            <a:endParaRPr lang="ja-JP" altLang="en-US" sz="48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EE6332-7C3C-452C-B057-E8FA6F304482}" type="slidenum">
              <a:rPr lang="ja-JP" altLang="en-US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4940696" y="1493440"/>
            <a:ext cx="5175920" cy="5175920"/>
            <a:chOff x="4866419" y="1493440"/>
            <a:chExt cx="5175920" cy="5175920"/>
          </a:xfrm>
        </p:grpSpPr>
        <p:pic>
          <p:nvPicPr>
            <p:cNvPr id="2051" name="Picture 3" descr="C:\Users\daikichiya\AppData\Local\Microsoft\Windows\Temporary Internet Files\Content.IE5\VXGRE3BB\sgi01a201309200100[1]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419" y="1493440"/>
              <a:ext cx="5175920" cy="517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テキスト ボックス 9"/>
            <p:cNvSpPr txBox="1">
              <a:spLocks noChangeArrowheads="1"/>
            </p:cNvSpPr>
            <p:nvPr/>
          </p:nvSpPr>
          <p:spPr bwMode="auto">
            <a:xfrm>
              <a:off x="6302251" y="3085217"/>
              <a:ext cx="2304256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ja-JP" altLang="en-US" sz="4000" b="1" dirty="0" smtClean="0">
                  <a:ln>
                    <a:solidFill>
                      <a:schemeClr val="bg1"/>
                    </a:solidFill>
                  </a:ln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着信</a:t>
              </a:r>
              <a:endParaRPr lang="en-US" altLang="ja-JP" sz="4000" b="1" dirty="0" smtClean="0">
                <a:ln>
                  <a:solidFill>
                    <a:schemeClr val="bg1"/>
                  </a:solidFill>
                </a:ln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 eaLnBrk="1" hangingPunct="1"/>
              <a:endParaRPr lang="en-US" altLang="ja-JP" sz="1600" b="1" dirty="0" smtClean="0">
                <a:ln>
                  <a:solidFill>
                    <a:schemeClr val="bg1"/>
                  </a:solidFill>
                </a:ln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 eaLnBrk="1" hangingPunct="1"/>
              <a:r>
                <a:rPr lang="ja-JP" altLang="en-US" sz="3600" b="1" dirty="0" smtClean="0">
                  <a:ln>
                    <a:solidFill>
                      <a:schemeClr val="bg1"/>
                    </a:solidFill>
                  </a:ln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☎ 電話</a:t>
              </a:r>
              <a:endParaRPr lang="en-US" altLang="ja-JP" sz="3600" b="1" dirty="0" smtClean="0">
                <a:ln>
                  <a:solidFill>
                    <a:schemeClr val="bg1"/>
                  </a:solidFill>
                </a:ln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 eaLnBrk="1" hangingPunct="1"/>
              <a:endParaRPr lang="en-US" altLang="ja-JP" sz="1600" b="1" dirty="0" smtClean="0">
                <a:ln>
                  <a:solidFill>
                    <a:schemeClr val="bg1"/>
                  </a:solidFill>
                </a:ln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 eaLnBrk="1" hangingPunct="1"/>
              <a:r>
                <a:rPr lang="en-US" altLang="ja-JP" sz="3000" b="1" dirty="0" smtClean="0">
                  <a:ln>
                    <a:solidFill>
                      <a:schemeClr val="bg1"/>
                    </a:solidFill>
                  </a:ln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090XXXXXXXX</a:t>
              </a:r>
              <a:endParaRPr lang="ja-JP" altLang="en-US" sz="3000" b="1" dirty="0">
                <a:ln>
                  <a:solidFill>
                    <a:schemeClr val="bg1"/>
                  </a:solidFill>
                </a:ln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pic>
        <p:nvPicPr>
          <p:cNvPr id="10248" name="Picture 12" descr="C:\Users\tip-off\AppData\Local\Microsoft\Windows\Temporary Internet Files\Content.IE5\LZ2K9CXY\MC900441798[2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6776">
            <a:off x="1224585" y="1302697"/>
            <a:ext cx="4705913" cy="296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知らない相手からの電話？</a:t>
            </a:r>
          </a:p>
        </p:txBody>
      </p:sp>
    </p:spTree>
    <p:extLst>
      <p:ext uri="{BB962C8B-B14F-4D97-AF65-F5344CB8AC3E}">
        <p14:creationId xmlns:p14="http://schemas.microsoft.com/office/powerpoint/2010/main" val="38027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環状矢印 8"/>
          <p:cNvSpPr/>
          <p:nvPr/>
        </p:nvSpPr>
        <p:spPr>
          <a:xfrm rot="10800000">
            <a:off x="3347864" y="2996951"/>
            <a:ext cx="2376264" cy="2285009"/>
          </a:xfrm>
          <a:prstGeom prst="circularArrow">
            <a:avLst>
              <a:gd name="adj1" fmla="val 5987"/>
              <a:gd name="adj2" fmla="val 1104043"/>
              <a:gd name="adj3" fmla="val 17844373"/>
              <a:gd name="adj4" fmla="val 3241800"/>
              <a:gd name="adj5" fmla="val 13194"/>
            </a:avLst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BDDCA8-6899-43D5-856E-20A69D291C15}" type="slidenum">
              <a:rPr lang="ja-JP" altLang="en-US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長野県総合教育センター</a:t>
            </a: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2794000" y="1484784"/>
            <a:ext cx="1417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悪質業者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/>
        </p:nvSpPr>
        <p:spPr bwMode="auto">
          <a:xfrm>
            <a:off x="7115175" y="1598613"/>
            <a:ext cx="1417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>
                <a:latin typeface="ＭＳ ゴシック" pitchFamily="49" charset="-128"/>
                <a:ea typeface="ＭＳ ゴシック" pitchFamily="49" charset="-128"/>
              </a:rPr>
              <a:t>悪質業者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/>
        </p:nvSpPr>
        <p:spPr bwMode="auto">
          <a:xfrm>
            <a:off x="6732588" y="4365625"/>
            <a:ext cx="1417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ＭＳ ゴシック" pitchFamily="49" charset="-128"/>
                <a:ea typeface="ＭＳ ゴシック" pitchFamily="49" charset="-128"/>
              </a:rPr>
              <a:t>悪質業者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70387" y="3511113"/>
            <a:ext cx="52960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創英角ｺﾞｼｯｸUB" pitchFamily="49" charset="-128"/>
                <a:ea typeface="HG創英角ｺﾞｼｯｸUB" pitchFamily="49" charset="-128"/>
              </a:rPr>
              <a:t>①</a:t>
            </a:r>
            <a:endParaRPr lang="ja-JP" alt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54669" y="3501008"/>
            <a:ext cx="52960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創英角ｺﾞｼｯｸUB" pitchFamily="49" charset="-128"/>
                <a:ea typeface="HG創英角ｺﾞｼｯｸUB" pitchFamily="49" charset="-128"/>
              </a:rPr>
              <a:t>②</a:t>
            </a:r>
            <a:endParaRPr lang="ja-JP" alt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44008" y="4087177"/>
            <a:ext cx="529605" cy="64633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創英角ｺﾞｼｯｸUB" pitchFamily="49" charset="-128"/>
                <a:ea typeface="HG創英角ｺﾞｼｯｸUB" pitchFamily="49" charset="-128"/>
              </a:rPr>
              <a:t>③</a:t>
            </a:r>
            <a:endParaRPr lang="ja-JP" alt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970386" y="4087177"/>
            <a:ext cx="52960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G創英角ｺﾞｼｯｸUB" pitchFamily="49" charset="-128"/>
                <a:ea typeface="HG創英角ｺﾞｼｯｸUB" pitchFamily="49" charset="-128"/>
              </a:rPr>
              <a:t>④</a:t>
            </a:r>
            <a:endParaRPr lang="ja-JP" alt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1028" name="Picture 4" descr="C:\Users\tip-off\AppData\Local\Microsoft\Windows\Temporary Internet Files\Content.IE5\P86154X0\MC9004359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1917576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Users\tip-off\AppData\Local\Microsoft\Windows\Temporary Internet Files\Content.IE5\02CQ452U\MC900434411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2162175"/>
            <a:ext cx="1625600" cy="1828800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tip-off\AppData\Local\Microsoft\Windows\Temporary Internet Files\Content.IE5\P86154X0\MC90042448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1955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30"/>
          <p:cNvSpPr>
            <a:spLocks noChangeArrowheads="1"/>
          </p:cNvSpPr>
          <p:nvPr/>
        </p:nvSpPr>
        <p:spPr bwMode="auto">
          <a:xfrm flipH="1">
            <a:off x="5972173" y="3068637"/>
            <a:ext cx="1728000" cy="1080000"/>
          </a:xfrm>
          <a:prstGeom prst="leftArrow">
            <a:avLst>
              <a:gd name="adj1" fmla="val 53620"/>
              <a:gd name="adj2" fmla="val 55370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0000CC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4295" tIns="8890" rIns="74295" bIns="88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着信</a:t>
            </a:r>
            <a:r>
              <a:rPr kumimoji="0" lang="ja-JP" altLang="en-US" kern="0" dirty="0" smtClean="0"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履歴に</a:t>
            </a:r>
            <a:endParaRPr kumimoji="0" lang="en-US" altLang="ja-JP" kern="0" dirty="0">
              <a:solidFill>
                <a:sysClr val="windowText" lastClr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 smtClean="0"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掛け直す</a:t>
            </a:r>
            <a:endParaRPr kumimoji="0" lang="ja-JP" altLang="en-US" kern="0" dirty="0">
              <a:solidFill>
                <a:sysClr val="windowText" lastClr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5" name="角丸四角形吹き出し 54"/>
          <p:cNvSpPr/>
          <p:nvPr/>
        </p:nvSpPr>
        <p:spPr>
          <a:xfrm>
            <a:off x="4881562" y="1601788"/>
            <a:ext cx="1440000" cy="540000"/>
          </a:xfrm>
          <a:prstGeom prst="wedgeRoundRectCallout">
            <a:avLst>
              <a:gd name="adj1" fmla="val 16968"/>
              <a:gd name="adj2" fmla="val 11287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誰だろう？</a:t>
            </a:r>
          </a:p>
        </p:txBody>
      </p:sp>
      <p:pic>
        <p:nvPicPr>
          <p:cNvPr id="56" name="Picture 4" descr="C:\Users\tip-off\AppData\Local\Microsoft\Windows\Temporary Internet Files\Content.IE5\P86154X0\MC9004359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44" y="4899025"/>
            <a:ext cx="2386012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角丸四角形吹き出し 14"/>
          <p:cNvSpPr/>
          <p:nvPr/>
        </p:nvSpPr>
        <p:spPr>
          <a:xfrm>
            <a:off x="4716016" y="5361583"/>
            <a:ext cx="1620000" cy="947737"/>
          </a:xfrm>
          <a:prstGeom prst="wedgeRoundRectCallout">
            <a:avLst>
              <a:gd name="adj1" fmla="val 86329"/>
              <a:gd name="adj2" fmla="val 7708"/>
              <a:gd name="adj3" fmla="val 16667"/>
            </a:avLst>
          </a:prstGeom>
          <a:solidFill>
            <a:srgbClr val="FF99CC"/>
          </a:solidFill>
          <a:ln w="190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個人情報</a:t>
            </a:r>
            <a:endParaRPr lang="en-US" altLang="ja-JP" sz="24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を入手</a:t>
            </a:r>
            <a:r>
              <a:rPr lang="en-US" altLang="ja-JP" sz="24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!!</a:t>
            </a:r>
            <a:endParaRPr lang="ja-JP" altLang="en-US" sz="24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7" name="Picture 4" descr="C:\Users\tip-off\AppData\Local\Microsoft\Windows\Temporary Internet Files\Content.IE5\P86154X0\MC9004359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76" y="4581872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250826" y="548680"/>
            <a:ext cx="8893174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ワンコール詐欺？</a:t>
            </a:r>
          </a:p>
        </p:txBody>
      </p:sp>
      <p:pic>
        <p:nvPicPr>
          <p:cNvPr id="1029" name="Picture 5" descr="C:\Users\daikichiya\AppData\Local\Microsoft\Windows\Temporary Internet Files\Content.IE5\7G9UEHX2\sgi01a201309200100[1]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2776"/>
            <a:ext cx="2638772" cy="26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582770" y="2060848"/>
            <a:ext cx="11809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着信履歴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lnSpc>
                <a:spcPts val="2400"/>
              </a:lnSpc>
            </a:pPr>
            <a:r>
              <a:rPr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090</a:t>
            </a:r>
          </a:p>
          <a:p>
            <a:pPr eaLnBrk="1" hangingPunct="1">
              <a:lnSpc>
                <a:spcPts val="2400"/>
              </a:lnSpc>
            </a:pPr>
            <a:r>
              <a:rPr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XXXX</a:t>
            </a:r>
          </a:p>
          <a:p>
            <a:pPr eaLnBrk="1" hangingPunct="1">
              <a:lnSpc>
                <a:spcPts val="2400"/>
              </a:lnSpc>
            </a:pPr>
            <a:r>
              <a:rPr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XXXX</a:t>
            </a:r>
            <a:endParaRPr lang="ja-JP" altLang="en-US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1871928" y="2924944"/>
            <a:ext cx="2052000" cy="1080000"/>
          </a:xfrm>
          <a:prstGeom prst="leftArrow">
            <a:avLst>
              <a:gd name="adj1" fmla="val 53481"/>
              <a:gd name="adj2" fmla="val 50060"/>
            </a:avLst>
          </a:prstGeom>
          <a:solidFill>
            <a:srgbClr val="FF99CC"/>
          </a:solidFill>
          <a:ln w="28575">
            <a:solidFill>
              <a:srgbClr val="FF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4295" tIns="8890" rIns="74295" bIns="88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 smtClean="0"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ワンコールして</a:t>
            </a:r>
            <a:endParaRPr kumimoji="0" lang="en-US" altLang="ja-JP" kern="0" dirty="0" smtClean="0">
              <a:solidFill>
                <a:sysClr val="windowText" lastClr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 smtClean="0"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着信履歴を</a:t>
            </a:r>
            <a:r>
              <a:rPr kumimoji="0" lang="ja-JP" altLang="en-US" kern="0" dirty="0"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残す</a:t>
            </a:r>
          </a:p>
        </p:txBody>
      </p:sp>
      <p:pic>
        <p:nvPicPr>
          <p:cNvPr id="39" name="Picture 5" descr="C:\Users\daikichiya\AppData\Local\Microsoft\Windows\Temporary Internet Files\Content.IE5\7G9UEHX2\sgi01a201309200100[1]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3449">
            <a:off x="5897348" y="1946746"/>
            <a:ext cx="1319386" cy="13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tip-off\AppData\Local\Microsoft\Windows\Temporary Internet Files\Content.IE5\P86154X0\MC9004359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133600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 descr="C:\Users\daikichiya\AppData\Local\Microsoft\Windows\Temporary Internet Files\Content.IE5\7G9UEHX2\sgi01a201309200100[1]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1138">
            <a:off x="182582" y="5130880"/>
            <a:ext cx="1319386" cy="13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250825" y="4149725"/>
            <a:ext cx="8893175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4572000" y="1382713"/>
            <a:ext cx="0" cy="547528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29"/>
          <p:cNvSpPr>
            <a:spLocks noChangeArrowheads="1"/>
          </p:cNvSpPr>
          <p:nvPr/>
        </p:nvSpPr>
        <p:spPr bwMode="auto">
          <a:xfrm>
            <a:off x="1691680" y="5661368"/>
            <a:ext cx="2304000" cy="1080000"/>
          </a:xfrm>
          <a:prstGeom prst="leftArrow">
            <a:avLst>
              <a:gd name="adj1" fmla="val 53481"/>
              <a:gd name="adj2" fmla="val 50060"/>
            </a:avLst>
          </a:prstGeom>
          <a:solidFill>
            <a:srgbClr val="FF99CC"/>
          </a:solidFill>
          <a:ln w="28575">
            <a:solidFill>
              <a:srgbClr val="FF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4295" tIns="8890" rIns="74295" bIns="88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 smtClean="0"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電話で</a:t>
            </a:r>
            <a:r>
              <a:rPr kumimoji="0" lang="ja-JP" altLang="en-US" kern="0" dirty="0"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詐欺行為</a:t>
            </a:r>
            <a:endParaRPr kumimoji="0" lang="en-US" altLang="ja-JP" kern="0" dirty="0" smtClean="0">
              <a:solidFill>
                <a:sysClr val="windowText" lastClr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 smtClean="0">
                <a:solidFill>
                  <a:sysClr val="windowText" lastClr="000000"/>
                </a:solidFill>
                <a:latin typeface="ＭＳ ゴシック" pitchFamily="49" charset="-128"/>
                <a:ea typeface="ＭＳ ゴシック" pitchFamily="49" charset="-128"/>
              </a:rPr>
              <a:t>（架空請求など）</a:t>
            </a:r>
            <a:endParaRPr kumimoji="0" lang="en-US" altLang="ja-JP" kern="0" dirty="0" smtClean="0">
              <a:solidFill>
                <a:sysClr val="windowText" lastClr="0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>
              <a:solidFill>
                <a:sysClr val="windowText" lastClr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84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47" grpId="0"/>
      <p:bldP spid="12" grpId="0"/>
      <p:bldP spid="35" grpId="0"/>
      <p:bldP spid="36" grpId="0"/>
      <p:bldP spid="37" grpId="0"/>
      <p:bldP spid="23" grpId="0" animBg="1"/>
      <p:bldP spid="55" grpId="0" animBg="1"/>
      <p:bldP spid="15" grpId="0" animBg="1"/>
      <p:bldP spid="38" grpId="0"/>
      <p:bldP spid="22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電話番号に含まれる情報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 rtlCol="0">
            <a:normAutofit/>
          </a:bodyPr>
          <a:lstStyle/>
          <a:p>
            <a:pPr marL="0" indent="0" eaLnBrk="1" hangingPunct="1"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 smtClean="0">
                <a:latin typeface="ＭＳ ゴシック" pitchFamily="49" charset="-128"/>
                <a:ea typeface="ＭＳ ゴシック" pitchFamily="49" charset="-128"/>
              </a:rPr>
              <a:t> ・固定電話には市外局番がある。</a:t>
            </a:r>
            <a:endParaRPr lang="en-US" altLang="ja-JP" sz="4000" kern="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hangingPunct="1"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kern="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4000" kern="0" dirty="0" smtClean="0">
                <a:latin typeface="ＭＳ ゴシック" pitchFamily="49" charset="-128"/>
                <a:ea typeface="ＭＳ ゴシック" pitchFamily="49" charset="-128"/>
              </a:rPr>
              <a:t>→ 長野市ならば </a:t>
            </a:r>
            <a:r>
              <a:rPr lang="en-US" altLang="ja-JP" sz="4000" kern="0" dirty="0" smtClean="0">
                <a:latin typeface="ＭＳ ゴシック" pitchFamily="49" charset="-128"/>
                <a:ea typeface="ＭＳ ゴシック" pitchFamily="49" charset="-128"/>
              </a:rPr>
              <a:t>(026)</a:t>
            </a:r>
          </a:p>
          <a:p>
            <a:pPr marL="0" indent="0" eaLnBrk="1" hangingPunct="1"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 smtClean="0">
                <a:latin typeface="ＭＳ ゴシック" pitchFamily="49" charset="-128"/>
                <a:ea typeface="ＭＳ ゴシック" pitchFamily="49" charset="-128"/>
              </a:rPr>
              <a:t> ・携帯電話番号</a:t>
            </a:r>
            <a:r>
              <a:rPr lang="ja-JP" altLang="en-US" sz="4000" kern="0" dirty="0">
                <a:latin typeface="ＭＳ ゴシック" pitchFamily="49" charset="-128"/>
                <a:ea typeface="ＭＳ ゴシック" pitchFamily="49" charset="-128"/>
              </a:rPr>
              <a:t>の</a:t>
            </a:r>
            <a:r>
              <a:rPr lang="ja-JP" altLang="en-US" sz="4000" kern="0" dirty="0" smtClean="0">
                <a:latin typeface="ＭＳ ゴシック" pitchFamily="49" charset="-128"/>
                <a:ea typeface="ＭＳ ゴシック" pitchFamily="49" charset="-128"/>
              </a:rPr>
              <a:t>うち、上</a:t>
            </a:r>
            <a:r>
              <a:rPr lang="en-US" altLang="ja-JP" sz="4000" kern="0" dirty="0" smtClean="0">
                <a:latin typeface="ＭＳ ゴシック" pitchFamily="49" charset="-128"/>
                <a:ea typeface="ＭＳ ゴシック" pitchFamily="49" charset="-128"/>
              </a:rPr>
              <a:t>6</a:t>
            </a:r>
            <a:r>
              <a:rPr lang="ja-JP" altLang="en-US" sz="4000" kern="0" dirty="0" smtClean="0">
                <a:latin typeface="ＭＳ ゴシック" pitchFamily="49" charset="-128"/>
                <a:ea typeface="ＭＳ ゴシック" pitchFamily="49" charset="-128"/>
              </a:rPr>
              <a:t>桁が</a:t>
            </a:r>
            <a:endParaRPr lang="en-US" altLang="ja-JP" sz="4000" kern="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hangingPunct="1"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 smtClean="0">
                <a:latin typeface="ＭＳ ゴシック" pitchFamily="49" charset="-128"/>
                <a:ea typeface="ＭＳ ゴシック" pitchFamily="49" charset="-128"/>
              </a:rPr>
              <a:t> 　わかれば、契約通信業者名や、</a:t>
            </a:r>
            <a:endParaRPr lang="en-US" altLang="ja-JP" sz="4000" kern="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hangingPunct="1"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kern="0" dirty="0" smtClean="0">
                <a:latin typeface="ＭＳ ゴシック" pitchFamily="49" charset="-128"/>
                <a:ea typeface="ＭＳ ゴシック" pitchFamily="49" charset="-128"/>
              </a:rPr>
              <a:t>　ある程度の管轄地域がわかる。</a:t>
            </a:r>
            <a:endParaRPr lang="en-US" altLang="ja-JP" sz="4000" kern="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009720-6BE3-4017-B875-17AA498EFA19}" type="slidenum">
              <a:rPr lang="ja-JP" altLang="en-US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pic>
        <p:nvPicPr>
          <p:cNvPr id="8" name="図 7" descr="C:\Users\tip-off\AppData\Local\Microsoft\Windows\Temporary Internet Files\Content.IE5\UL02BU82\MC900417470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13176"/>
            <a:ext cx="1156242" cy="15727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角丸四角形吹き出し 6"/>
          <p:cNvSpPr/>
          <p:nvPr/>
        </p:nvSpPr>
        <p:spPr>
          <a:xfrm>
            <a:off x="457845" y="5409360"/>
            <a:ext cx="7020000" cy="1080000"/>
          </a:xfrm>
          <a:prstGeom prst="wedgeRoundRectCallout">
            <a:avLst>
              <a:gd name="adj1" fmla="val 57693"/>
              <a:gd name="adj2" fmla="val 10046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この仕組みを悪用しているの</a:t>
            </a:r>
            <a:r>
              <a:rPr lang="ja-JP" altLang="en-US" sz="28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が</a:t>
            </a:r>
            <a:endParaRPr lang="en-US" altLang="ja-JP" sz="2800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「振り込め詐欺</a:t>
            </a:r>
            <a:r>
              <a:rPr lang="ja-JP" altLang="en-US" sz="28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」や「ワンコール詐欺</a:t>
            </a:r>
            <a:r>
              <a:rPr lang="ja-JP" altLang="en-US" sz="28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」</a:t>
            </a:r>
            <a:endParaRPr lang="en-US" altLang="ja-JP" sz="2800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092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知らない電話番号への対応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2876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 </a:t>
            </a:r>
            <a:endParaRPr lang="en-US" altLang="ja-JP" sz="40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3BF88F-FCCD-41FD-A100-23FA1D48887B}" type="slidenum">
              <a:rPr lang="ja-JP" altLang="en-US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251520" y="1484784"/>
            <a:ext cx="889248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・知らない相手からの電話には</a:t>
            </a:r>
            <a:r>
              <a:rPr lang="ja-JP" altLang="en-US" sz="36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出ない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！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⇒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電話に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出なければならない場合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相手よりも</a:t>
            </a:r>
            <a:r>
              <a:rPr lang="ja-JP" altLang="en-US" sz="36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先に名乗らない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！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・知らない電話番号の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着信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履歴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には、</a:t>
            </a:r>
            <a:r>
              <a:rPr lang="ja-JP" altLang="en-US" sz="36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掛け直さない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！</a:t>
            </a:r>
          </a:p>
        </p:txBody>
      </p:sp>
      <p:pic>
        <p:nvPicPr>
          <p:cNvPr id="9" name="図 8" descr="C:\Users\tip-off\AppData\Local\Microsoft\Windows\Temporary Internet Files\Content.IE5\VXYWWFSL\MC900417462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07793"/>
            <a:ext cx="1296030" cy="15615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角丸四角形吹き出し 6"/>
          <p:cNvSpPr/>
          <p:nvPr/>
        </p:nvSpPr>
        <p:spPr>
          <a:xfrm>
            <a:off x="457845" y="5301208"/>
            <a:ext cx="7020000" cy="1260000"/>
          </a:xfrm>
          <a:prstGeom prst="wedgeRoundRectCallout">
            <a:avLst>
              <a:gd name="adj1" fmla="val 57693"/>
              <a:gd name="adj2" fmla="val 7589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知り合いに電話を掛ける場合は</a:t>
            </a: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、</a:t>
            </a:r>
            <a:endParaRPr lang="en-US" altLang="ja-JP" sz="3600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電話</a:t>
            </a:r>
            <a:r>
              <a:rPr lang="ja-JP" altLang="en-US" sz="36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を</a:t>
            </a:r>
            <a:r>
              <a:rPr lang="ja-JP" altLang="en-US" sz="3600" dirty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掛ける側が先に</a:t>
            </a:r>
            <a:r>
              <a:rPr lang="ja-JP" altLang="en-US" sz="36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名乗る</a:t>
            </a: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！</a:t>
            </a:r>
            <a:endParaRPr lang="en-US" altLang="ja-JP" sz="3600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758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ワンクリック詐欺？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978AD9-8D21-40FC-88C8-EE45D11EF1E6}" type="slidenum">
              <a:rPr lang="ja-JP" altLang="en-US"/>
              <a:pPr>
                <a:defRPr/>
              </a:pPr>
              <a:t>15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470401" y="1772817"/>
            <a:ext cx="2949471" cy="4824535"/>
            <a:chOff x="0" y="0"/>
            <a:chExt cx="1272540" cy="2081531"/>
          </a:xfrm>
        </p:grpSpPr>
        <p:sp>
          <p:nvSpPr>
            <p:cNvPr id="21" name="角丸四角形 20"/>
            <p:cNvSpPr/>
            <p:nvPr/>
          </p:nvSpPr>
          <p:spPr>
            <a:xfrm>
              <a:off x="0" y="0"/>
              <a:ext cx="1272540" cy="2081531"/>
            </a:xfrm>
            <a:prstGeom prst="roundRect">
              <a:avLst>
                <a:gd name="adj" fmla="val 10451"/>
              </a:avLst>
            </a:prstGeom>
            <a:ln w="38100">
              <a:solidFill>
                <a:schemeClr val="bg1"/>
              </a:solidFill>
            </a:ln>
            <a:effectLst>
              <a:outerShdw dist="88900" dir="2700000" algn="tl" rotWithShape="0">
                <a:prstClr val="black"/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04775" y="186405"/>
              <a:ext cx="1069975" cy="17551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 dirty="0">
                  <a:effectLst/>
                  <a:latin typeface="HG丸ｺﾞｼｯｸM-PRO"/>
                  <a:ea typeface="ＭＳ 明朝"/>
                  <a:cs typeface="Times New Roman"/>
                </a:rPr>
                <a:t> </a:t>
              </a:r>
              <a:endParaRPr lang="ja-JP" sz="2000" kern="100" dirty="0">
                <a:effectLst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2400" kern="100" dirty="0">
                  <a:effectLst/>
                  <a:ea typeface="HG丸ｺﾞｼｯｸM-PRO"/>
                  <a:cs typeface="Times New Roman"/>
                </a:rPr>
                <a:t>アナタの運勢</a:t>
              </a:r>
              <a:endParaRPr lang="ja-JP" sz="2000" kern="100" dirty="0">
                <a:effectLst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2400" kern="100" dirty="0">
                  <a:effectLst/>
                  <a:ea typeface="HG丸ｺﾞｼｯｸM-PRO"/>
                  <a:cs typeface="Times New Roman"/>
                </a:rPr>
                <a:t>ズバリ的中</a:t>
              </a:r>
              <a:r>
                <a:rPr lang="en-US" sz="2400" kern="100" dirty="0">
                  <a:effectLst/>
                  <a:ea typeface="HG丸ｺﾞｼｯｸM-PRO"/>
                  <a:cs typeface="Times New Roman"/>
                </a:rPr>
                <a:t>!!</a:t>
              </a:r>
              <a:endParaRPr lang="ja-JP" sz="2000" kern="100" dirty="0">
                <a:effectLst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en-US" sz="1050" kern="100" dirty="0" smtClean="0">
                <a:effectLst/>
                <a:latin typeface="HG丸ｺﾞｼｯｸM-PRO"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050" kern="100" dirty="0" smtClean="0">
                  <a:effectLst/>
                  <a:latin typeface="HG丸ｺﾞｼｯｸM-PRO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2400" kern="100" dirty="0">
                  <a:effectLst/>
                  <a:ea typeface="HG丸ｺﾞｼｯｸM-PRO"/>
                  <a:cs typeface="Times New Roman"/>
                </a:rPr>
                <a:t>まずは</a:t>
              </a:r>
              <a:endParaRPr lang="ja-JP" sz="2000" kern="100" dirty="0">
                <a:effectLst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2400" kern="100" dirty="0">
                  <a:effectLst/>
                  <a:ea typeface="HG丸ｺﾞｼｯｸM-PRO"/>
                  <a:cs typeface="Times New Roman"/>
                </a:rPr>
                <a:t>会員</a:t>
              </a:r>
              <a:r>
                <a:rPr lang="ja-JP" sz="2400" kern="100" dirty="0" smtClean="0">
                  <a:effectLst/>
                  <a:ea typeface="HG丸ｺﾞｼｯｸM-PRO"/>
                  <a:cs typeface="Times New Roman"/>
                </a:rPr>
                <a:t>登録</a:t>
              </a:r>
              <a:endParaRPr lang="en-US" altLang="ja-JP" sz="2400" kern="100" dirty="0" smtClean="0">
                <a:effectLst/>
                <a:ea typeface="HG丸ｺﾞｼｯｸM-PRO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ja-JP" sz="1050" kern="100" dirty="0">
                <a:effectLst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2400" kern="100" dirty="0">
                  <a:solidFill>
                    <a:srgbClr val="FF0000"/>
                  </a:solidFill>
                  <a:effectLst/>
                  <a:ea typeface="HG丸ｺﾞｼｯｸM-PRO"/>
                  <a:cs typeface="Times New Roman"/>
                </a:rPr>
                <a:t>クリック</a:t>
              </a:r>
              <a:endParaRPr lang="ja-JP" sz="2000" kern="100" dirty="0">
                <a:solidFill>
                  <a:srgbClr val="FF0000"/>
                </a:solidFill>
                <a:effectLst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kern="100" dirty="0">
                  <a:effectLst/>
                  <a:ea typeface="HG丸ｺﾞｼｯｸM-PRO"/>
                  <a:cs typeface="Times New Roman"/>
                </a:rPr>
                <a:t>↓↓↓</a:t>
              </a:r>
              <a:endParaRPr lang="ja-JP" sz="2000" kern="1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61925" y="1429111"/>
              <a:ext cx="951230" cy="445135"/>
            </a:xfrm>
            <a:prstGeom prst="rect">
              <a:avLst/>
            </a:prstGeom>
            <a:solidFill>
              <a:srgbClr val="000066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ja-JP" sz="2000" kern="1200">
                  <a:effectLst/>
                  <a:latin typeface="ＭＳ Ｐゴシック"/>
                  <a:ea typeface="HG丸ｺﾞｼｯｸM-PRO"/>
                  <a:cs typeface="Times New Roman"/>
                </a:rPr>
                <a:t>絶対に無料</a:t>
              </a:r>
              <a:r>
                <a:rPr lang="en-US" sz="2000" kern="1200">
                  <a:effectLst/>
                  <a:latin typeface="ＭＳ Ｐゴシック"/>
                  <a:ea typeface="HG丸ｺﾞｼｯｸM-PRO"/>
                  <a:cs typeface="Times New Roman"/>
                </a:rPr>
                <a:t>!!</a:t>
              </a:r>
              <a:endParaRPr lang="ja-JP" sz="3200">
                <a:effectLst/>
                <a:latin typeface="ＭＳ Ｐゴシック"/>
                <a:cs typeface="ＭＳ Ｐゴシック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ja-JP" sz="2800" kern="1200">
                  <a:effectLst/>
                  <a:latin typeface="ＭＳ Ｐゴシック"/>
                  <a:ea typeface="HG丸ｺﾞｼｯｸM-PRO"/>
                  <a:cs typeface="Times New Roman"/>
                </a:rPr>
                <a:t>占いサイト</a:t>
              </a:r>
              <a:endParaRPr lang="ja-JP" sz="3200">
                <a:effectLst/>
                <a:latin typeface="ＭＳ Ｐゴシック"/>
                <a:cs typeface="ＭＳ Ｐゴシック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5798993" y="1772817"/>
            <a:ext cx="2949471" cy="4824535"/>
            <a:chOff x="3746179" y="1700808"/>
            <a:chExt cx="2949471" cy="4824535"/>
          </a:xfrm>
        </p:grpSpPr>
        <p:sp>
          <p:nvSpPr>
            <p:cNvPr id="30" name="角丸四角形 29"/>
            <p:cNvSpPr/>
            <p:nvPr/>
          </p:nvSpPr>
          <p:spPr>
            <a:xfrm>
              <a:off x="3746179" y="1700808"/>
              <a:ext cx="2949471" cy="4824535"/>
            </a:xfrm>
            <a:prstGeom prst="roundRect">
              <a:avLst>
                <a:gd name="adj" fmla="val 10451"/>
              </a:avLst>
            </a:prstGeom>
            <a:ln w="38100">
              <a:solidFill>
                <a:schemeClr val="bg1"/>
              </a:solidFill>
            </a:ln>
            <a:effectLst>
              <a:outerShdw dist="88900" dir="2700000" algn="tl" rotWithShape="0">
                <a:prstClr val="black"/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999657" y="2098192"/>
              <a:ext cx="2479969" cy="406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 dirty="0">
                  <a:effectLst/>
                  <a:latin typeface="HG丸ｺﾞｼｯｸM-PRO"/>
                  <a:ea typeface="ＭＳ 明朝"/>
                  <a:cs typeface="Times New Roman"/>
                </a:rPr>
                <a:t> </a:t>
              </a:r>
              <a:endParaRPr lang="ja-JP" sz="2800" kern="100" dirty="0">
                <a:effectLst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2400" kern="100" dirty="0">
                  <a:effectLst/>
                  <a:ea typeface="HG丸ｺﾞｼｯｸM-PRO"/>
                  <a:cs typeface="Times New Roman"/>
                </a:rPr>
                <a:t>入会の手続きが</a:t>
              </a:r>
              <a:endParaRPr lang="ja-JP" sz="2800" kern="100" dirty="0">
                <a:effectLst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2400" kern="100" dirty="0">
                  <a:effectLst/>
                  <a:ea typeface="HG丸ｺﾞｼｯｸM-PRO"/>
                  <a:cs typeface="Times New Roman"/>
                </a:rPr>
                <a:t>完了しました。</a:t>
              </a:r>
              <a:endParaRPr lang="ja-JP" sz="2800" kern="100" dirty="0">
                <a:effectLst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kern="100" dirty="0">
                  <a:effectLst/>
                  <a:latin typeface="HG丸ｺﾞｼｯｸM-PRO"/>
                  <a:ea typeface="ＭＳ 明朝"/>
                  <a:cs typeface="Times New Roman"/>
                </a:rPr>
                <a:t> </a:t>
              </a:r>
              <a:endParaRPr lang="ja-JP" sz="2800" kern="100" dirty="0">
                <a:effectLst/>
                <a:ea typeface="ＭＳ 明朝"/>
                <a:cs typeface="Times New Roman"/>
              </a:endParaRPr>
            </a:p>
            <a:p>
              <a:pPr algn="l">
                <a:spcAft>
                  <a:spcPts val="0"/>
                </a:spcAft>
              </a:pPr>
              <a:r>
                <a:rPr lang="ja-JP" sz="2400" kern="100" dirty="0">
                  <a:solidFill>
                    <a:srgbClr val="FF0000"/>
                  </a:solidFill>
                  <a:effectLst/>
                  <a:ea typeface="HG丸ｺﾞｼｯｸM-PRO"/>
                  <a:cs typeface="Times New Roman"/>
                </a:rPr>
                <a:t>５日以内に</a:t>
              </a:r>
              <a:r>
                <a:rPr lang="ja-JP" sz="2400" kern="100" dirty="0" smtClean="0">
                  <a:effectLst/>
                  <a:ea typeface="HG丸ｺﾞｼｯｸM-PRO"/>
                  <a:cs typeface="Times New Roman"/>
                </a:rPr>
                <a:t>登録料３万円</a:t>
              </a:r>
              <a:r>
                <a:rPr lang="ja-JP" sz="2400" kern="100" dirty="0">
                  <a:effectLst/>
                  <a:ea typeface="HG丸ｺﾞｼｯｸM-PRO"/>
                  <a:cs typeface="Times New Roman"/>
                </a:rPr>
                <a:t>を</a:t>
              </a:r>
              <a:r>
                <a:rPr lang="ja-JP" sz="2400" kern="100" dirty="0" smtClean="0">
                  <a:effectLst/>
                  <a:ea typeface="HG丸ｺﾞｼｯｸM-PRO"/>
                  <a:cs typeface="Times New Roman"/>
                </a:rPr>
                <a:t>振り込んで</a:t>
              </a:r>
              <a:r>
                <a:rPr lang="ja-JP" sz="2400" kern="100" dirty="0">
                  <a:effectLst/>
                  <a:ea typeface="HG丸ｺﾞｼｯｸM-PRO"/>
                  <a:cs typeface="Times New Roman"/>
                </a:rPr>
                <a:t>ください。</a:t>
              </a:r>
              <a:endParaRPr lang="ja-JP" sz="2800" kern="100" dirty="0">
                <a:effectLst/>
                <a:ea typeface="ＭＳ 明朝"/>
                <a:cs typeface="Times New Roman"/>
              </a:endParaRPr>
            </a:p>
            <a:p>
              <a:pPr algn="l">
                <a:spcAft>
                  <a:spcPts val="0"/>
                </a:spcAft>
              </a:pPr>
              <a:r>
                <a:rPr lang="ja-JP" sz="2400" kern="100" dirty="0" smtClean="0">
                  <a:effectLst/>
                  <a:ea typeface="HG丸ｺﾞｼｯｸM-PRO"/>
                  <a:cs typeface="Times New Roman"/>
                </a:rPr>
                <a:t>振込先</a:t>
              </a:r>
              <a:r>
                <a:rPr lang="ja-JP" altLang="en-US" sz="2400" kern="100" dirty="0" smtClean="0">
                  <a:ea typeface="HG丸ｺﾞｼｯｸM-PRO"/>
                  <a:cs typeface="Times New Roman"/>
                </a:rPr>
                <a:t>△△銀行</a:t>
              </a:r>
              <a:endParaRPr lang="ja-JP" sz="2800" kern="100" dirty="0">
                <a:effectLst/>
                <a:ea typeface="ＭＳ 明朝"/>
                <a:cs typeface="Times New Roman"/>
              </a:endParaRPr>
            </a:p>
            <a:p>
              <a:pPr algn="l">
                <a:spcAft>
                  <a:spcPts val="0"/>
                </a:spcAft>
              </a:pPr>
              <a:r>
                <a:rPr lang="ja-JP" altLang="en-US" sz="2400" kern="100" dirty="0" smtClean="0">
                  <a:effectLst/>
                  <a:ea typeface="HG丸ｺﾞｼｯｸM-PRO"/>
                  <a:cs typeface="Times New Roman"/>
                </a:rPr>
                <a:t>口座</a:t>
              </a:r>
              <a:r>
                <a:rPr lang="ja-JP" sz="2400" kern="100" dirty="0" smtClean="0">
                  <a:effectLst/>
                  <a:ea typeface="HG丸ｺﾞｼｯｸM-PRO"/>
                  <a:cs typeface="Times New Roman"/>
                </a:rPr>
                <a:t>番号</a:t>
              </a:r>
              <a:r>
                <a:rPr lang="en-US" sz="2400" kern="100" dirty="0">
                  <a:effectLst/>
                  <a:ea typeface="HG丸ｺﾞｼｯｸM-PRO"/>
                  <a:cs typeface="Times New Roman"/>
                </a:rPr>
                <a:t>*******</a:t>
              </a:r>
              <a:endParaRPr lang="ja-JP" sz="2800" kern="100" dirty="0">
                <a:effectLst/>
                <a:ea typeface="ＭＳ 明朝"/>
                <a:cs typeface="Times New Roman"/>
              </a:endParaRPr>
            </a:p>
            <a:p>
              <a:pPr algn="l">
                <a:spcAft>
                  <a:spcPts val="0"/>
                </a:spcAft>
              </a:pPr>
              <a:r>
                <a:rPr lang="ja-JP" sz="2400" kern="100" dirty="0">
                  <a:effectLst/>
                  <a:ea typeface="HG丸ｺﾞｼｯｸM-PRO"/>
                  <a:cs typeface="Times New Roman"/>
                </a:rPr>
                <a:t>指定日までに振込</a:t>
              </a:r>
              <a:endParaRPr lang="ja-JP" sz="2800" kern="100" dirty="0">
                <a:effectLst/>
                <a:ea typeface="ＭＳ 明朝"/>
                <a:cs typeface="Times New Roman"/>
              </a:endParaRPr>
            </a:p>
            <a:p>
              <a:pPr algn="l">
                <a:spcAft>
                  <a:spcPts val="0"/>
                </a:spcAft>
              </a:pPr>
              <a:r>
                <a:rPr lang="ja-JP" sz="2400" kern="100" dirty="0">
                  <a:effectLst/>
                  <a:ea typeface="HG丸ｺﾞｼｯｸM-PRO"/>
                  <a:cs typeface="Times New Roman"/>
                </a:rPr>
                <a:t>の無い場合、法的</a:t>
              </a:r>
              <a:endParaRPr lang="ja-JP" sz="2800" kern="100" dirty="0">
                <a:effectLst/>
                <a:ea typeface="ＭＳ 明朝"/>
                <a:cs typeface="Times New Roman"/>
              </a:endParaRPr>
            </a:p>
            <a:p>
              <a:pPr algn="l">
                <a:spcAft>
                  <a:spcPts val="0"/>
                </a:spcAft>
              </a:pPr>
              <a:r>
                <a:rPr lang="ja-JP" sz="2400" kern="100" dirty="0">
                  <a:effectLst/>
                  <a:ea typeface="HG丸ｺﾞｼｯｸM-PRO"/>
                  <a:cs typeface="Times New Roman"/>
                </a:rPr>
                <a:t>手続きに入らせて</a:t>
              </a:r>
              <a:endParaRPr lang="ja-JP" sz="2800" kern="100" dirty="0">
                <a:effectLst/>
                <a:ea typeface="ＭＳ 明朝"/>
                <a:cs typeface="Times New Roman"/>
              </a:endParaRPr>
            </a:p>
          </p:txBody>
        </p:sp>
      </p:grpSp>
      <p:sp>
        <p:nvSpPr>
          <p:cNvPr id="5" name="右矢印 4"/>
          <p:cNvSpPr/>
          <p:nvPr/>
        </p:nvSpPr>
        <p:spPr>
          <a:xfrm>
            <a:off x="3563888" y="4869360"/>
            <a:ext cx="2160000" cy="1800000"/>
          </a:xfrm>
          <a:prstGeom prst="rightArrow">
            <a:avLst>
              <a:gd name="adj1" fmla="val 55878"/>
              <a:gd name="adj2" fmla="val 48444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クリック</a:t>
            </a:r>
            <a:endParaRPr kumimoji="1"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すると</a:t>
            </a:r>
            <a:r>
              <a:rPr kumimoji="1"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3" name="Picture 4" descr="C:\Users\tip-off\AppData\Local\Microsoft\Windows\Temporary Internet Files\Content.IE5\P86154X0\MC9004359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33813"/>
            <a:ext cx="2188840" cy="1550428"/>
          </a:xfrm>
          <a:prstGeom prst="rect">
            <a:avLst/>
          </a:prstGeom>
          <a:noFill/>
          <a:ln>
            <a:noFill/>
          </a:ln>
          <a:effectLst>
            <a:glow rad="88900">
              <a:srgbClr val="FF0000">
                <a:alpha val="85000"/>
              </a:srgb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:\Users\tip-off\AppData\Local\Microsoft\Windows\Temporary Internet Files\Content.IE5\P86154X0\MC90042448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19227"/>
            <a:ext cx="1740909" cy="15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7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突然の料金請求！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 rtlCol="0">
            <a:normAutofit/>
          </a:bodyPr>
          <a:lstStyle/>
          <a:p>
            <a:pPr marL="0" indent="0" eaLnBrk="1" hangingPunct="1"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 突然メール</a:t>
            </a:r>
            <a:r>
              <a:rPr lang="ja-JP" altLang="en-US" sz="4000" kern="0" dirty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で</a:t>
            </a:r>
            <a:r>
              <a:rPr lang="ja-JP" altLang="en-US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、身</a:t>
            </a:r>
            <a:r>
              <a:rPr lang="ja-JP" altLang="en-US" sz="4000" kern="0" dirty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に</a:t>
            </a:r>
            <a:r>
              <a:rPr lang="ja-JP" altLang="en-US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覚えのない</a:t>
            </a:r>
            <a:endParaRPr lang="en-US" altLang="ja-JP" sz="4000" kern="0" dirty="0" smtClean="0">
              <a:solidFill>
                <a:srgbClr val="080808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hangingPunct="1"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料金を請求されました。</a:t>
            </a:r>
            <a:endParaRPr lang="en-US" altLang="ja-JP" sz="4000" kern="0" dirty="0" smtClean="0">
              <a:solidFill>
                <a:srgbClr val="080808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hangingPunct="1"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 あなたは、どうし</a:t>
            </a:r>
            <a:r>
              <a:rPr lang="ja-JP" altLang="en-US" sz="4000" kern="0" dirty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ますか？</a:t>
            </a:r>
            <a:endParaRPr lang="en-US" altLang="ja-JP" sz="4000" kern="0" dirty="0">
              <a:solidFill>
                <a:srgbClr val="080808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hangingPunct="1">
              <a:lnSpc>
                <a:spcPts val="5000"/>
              </a:lnSpc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　　①相手に確認の連絡をする。</a:t>
            </a:r>
            <a:endParaRPr lang="en-US" altLang="ja-JP" sz="4000" kern="0" dirty="0">
              <a:solidFill>
                <a:srgbClr val="080808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hangingPunct="1">
              <a:lnSpc>
                <a:spcPts val="5000"/>
              </a:lnSpc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　　②相手に文句</a:t>
            </a:r>
            <a:r>
              <a:rPr lang="ja-JP" altLang="en-US" sz="4000" kern="0" dirty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の電話を</a:t>
            </a:r>
            <a:r>
              <a:rPr lang="ja-JP" altLang="en-US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かける。</a:t>
            </a:r>
            <a:endParaRPr lang="en-US" altLang="ja-JP" sz="4000" kern="0" dirty="0">
              <a:solidFill>
                <a:srgbClr val="080808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hangingPunct="1">
              <a:lnSpc>
                <a:spcPts val="5000"/>
              </a:lnSpc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　　③少ない</a:t>
            </a:r>
            <a:r>
              <a:rPr lang="ja-JP" altLang="en-US" sz="4000" kern="0" dirty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額</a:t>
            </a:r>
            <a:r>
              <a:rPr lang="ja-JP" altLang="en-US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ならば支払う。</a:t>
            </a:r>
            <a:endParaRPr lang="ja-JP" altLang="en-US" sz="4000" kern="0" dirty="0">
              <a:solidFill>
                <a:srgbClr val="080808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F3A35F-08BD-4E9D-8253-CCEC0AED2992}" type="slidenum">
              <a:rPr lang="ja-JP" altLang="en-US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4" name="十字形 3"/>
          <p:cNvSpPr/>
          <p:nvPr/>
        </p:nvSpPr>
        <p:spPr bwMode="auto">
          <a:xfrm>
            <a:off x="611560" y="3717032"/>
            <a:ext cx="648072" cy="648072"/>
          </a:xfrm>
          <a:prstGeom prst="plus">
            <a:avLst>
              <a:gd name="adj" fmla="val 3934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  <a:sp3d prstMaterial="matte">
            <a:bevelT w="165100" prst="coolSlant"/>
          </a:sp3d>
          <a:extLst/>
        </p:spPr>
        <p:txBody>
          <a:bodyPr/>
          <a:lstStyle/>
          <a:p>
            <a:pPr eaLnBrk="0" hangingPunct="0">
              <a:defRPr/>
            </a:pPr>
            <a:endParaRPr kumimoji="0" lang="ja-JP" altLang="en-US" sz="2400">
              <a:latin typeface="Times New Roman" pitchFamily="18" charset="0"/>
              <a:ea typeface="+mn-ea"/>
            </a:endParaRPr>
          </a:p>
        </p:txBody>
      </p:sp>
      <p:sp>
        <p:nvSpPr>
          <p:cNvPr id="6" name="十字形 5"/>
          <p:cNvSpPr/>
          <p:nvPr/>
        </p:nvSpPr>
        <p:spPr bwMode="auto">
          <a:xfrm>
            <a:off x="611560" y="4437112"/>
            <a:ext cx="648072" cy="648072"/>
          </a:xfrm>
          <a:prstGeom prst="plus">
            <a:avLst>
              <a:gd name="adj" fmla="val 3934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  <a:sp3d prstMaterial="matte">
            <a:bevelT w="165100" prst="coolSlant"/>
          </a:sp3d>
          <a:extLst/>
        </p:spPr>
        <p:txBody>
          <a:bodyPr/>
          <a:lstStyle/>
          <a:p>
            <a:pPr eaLnBrk="0" hangingPunct="0">
              <a:defRPr/>
            </a:pPr>
            <a:endParaRPr kumimoji="0" lang="ja-JP" altLang="en-US" sz="2400">
              <a:latin typeface="Times New Roman" pitchFamily="18" charset="0"/>
              <a:ea typeface="+mn-ea"/>
            </a:endParaRPr>
          </a:p>
        </p:txBody>
      </p:sp>
      <p:sp>
        <p:nvSpPr>
          <p:cNvPr id="7" name="十字形 6"/>
          <p:cNvSpPr/>
          <p:nvPr/>
        </p:nvSpPr>
        <p:spPr bwMode="auto">
          <a:xfrm>
            <a:off x="611560" y="5157192"/>
            <a:ext cx="648072" cy="648072"/>
          </a:xfrm>
          <a:prstGeom prst="plus">
            <a:avLst>
              <a:gd name="adj" fmla="val 3934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  <a:sp3d prstMaterial="matte">
            <a:bevelT w="165100" prst="coolSlant"/>
          </a:sp3d>
          <a:extLst/>
        </p:spPr>
        <p:txBody>
          <a:bodyPr/>
          <a:lstStyle/>
          <a:p>
            <a:pPr eaLnBrk="0" hangingPunct="0">
              <a:defRPr/>
            </a:pPr>
            <a:endParaRPr kumimoji="0" lang="ja-JP" altLang="en-US" sz="2400">
              <a:latin typeface="Times New Roman" pitchFamily="18" charset="0"/>
              <a:ea typeface="+mn-ea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pic>
        <p:nvPicPr>
          <p:cNvPr id="9" name="図 8" descr="C:\Users\tip-off\AppData\Local\Microsoft\Windows\Temporary Internet Files\Content.IE5\RMLDQODF\MC900417484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53724"/>
            <a:ext cx="1224136" cy="15156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角丸四角形吹き出し 10"/>
          <p:cNvSpPr/>
          <p:nvPr/>
        </p:nvSpPr>
        <p:spPr>
          <a:xfrm>
            <a:off x="539552" y="6021288"/>
            <a:ext cx="7020000" cy="540000"/>
          </a:xfrm>
          <a:prstGeom prst="wedgeRoundRectCallout">
            <a:avLst>
              <a:gd name="adj1" fmla="val 54850"/>
              <a:gd name="adj2" fmla="val -45391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①②③は、すべて間違った対応です</a:t>
            </a:r>
            <a:r>
              <a:rPr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!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8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詐欺行為への正しい対応！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348880"/>
            <a:ext cx="8892480" cy="216024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自分ひとりで解決しよう行動して、</a:t>
            </a:r>
            <a:endParaRPr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事態が深刻に</a:t>
            </a:r>
            <a:r>
              <a:rPr lang="ja-JP" altLang="en-US" sz="4000" dirty="0">
                <a:latin typeface="ＭＳ ゴシック" pitchFamily="49" charset="-128"/>
                <a:ea typeface="ＭＳ ゴシック" pitchFamily="49" charset="-128"/>
              </a:rPr>
              <a:t>なった</a:t>
            </a:r>
            <a:r>
              <a:rPr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ケースが多い！</a:t>
            </a:r>
            <a:endParaRPr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 相手は</a:t>
            </a:r>
            <a:r>
              <a:rPr lang="ja-JP" altLang="en-US" sz="28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あなたがパニックになること</a:t>
            </a:r>
            <a:r>
              <a:rPr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をねらっています。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C26FD-330A-4D01-A4F6-B89431642C98}" type="slidenum">
              <a:rPr lang="ja-JP" altLang="en-US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67544" y="1484864"/>
            <a:ext cx="5400000" cy="72000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>
            <a:noFill/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4000" spc="-3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相手に連絡をしない！</a:t>
            </a:r>
            <a:endParaRPr lang="en-US" altLang="ja-JP" sz="4000" spc="-3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1" name="図 10" descr="C:\Users\tip-off\AppData\Local\Microsoft\Windows\Temporary Internet Files\Content.IE5\Z8A9D3A7\MC900417476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21" y="4797152"/>
            <a:ext cx="1384153" cy="16160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角丸四角形吹き出し 8"/>
          <p:cNvSpPr/>
          <p:nvPr/>
        </p:nvSpPr>
        <p:spPr>
          <a:xfrm>
            <a:off x="467544" y="4725344"/>
            <a:ext cx="7020000" cy="1800000"/>
          </a:xfrm>
          <a:prstGeom prst="wedgeRoundRectCallout">
            <a:avLst>
              <a:gd name="adj1" fmla="val 57489"/>
              <a:gd name="adj2" fmla="val 7475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ja-JP" altLang="en-US" sz="36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信頼できる大人に相談する。</a:t>
            </a:r>
            <a:endParaRPr lang="en-US" altLang="ja-JP" sz="36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ja-JP" altLang="en-US" sz="36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警察に相談する。</a:t>
            </a:r>
            <a:endParaRPr lang="en-US" altLang="ja-JP" sz="36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ja-JP" altLang="en-US" sz="36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消費生活センターに相談する</a:t>
            </a: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。</a:t>
            </a:r>
            <a:endParaRPr lang="en-US" altLang="ja-JP" sz="36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27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 </a:t>
            </a:r>
            <a:r>
              <a:rPr lang="zh-TW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電子消費者契約法</a:t>
            </a:r>
            <a:r>
              <a:rPr lang="ja-JP" altLang="en-US" sz="24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（平成</a:t>
            </a:r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13</a:t>
            </a:r>
            <a:r>
              <a:rPr lang="ja-JP" altLang="en-US" sz="24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年</a:t>
            </a:r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12</a:t>
            </a:r>
            <a:r>
              <a:rPr lang="ja-JP" altLang="en-US" sz="2400" dirty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月</a:t>
            </a:r>
            <a:r>
              <a:rPr lang="ja-JP" altLang="en-US" sz="24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施行）</a:t>
            </a:r>
            <a:endParaRPr lang="ja-JP" altLang="en-US" sz="2400" dirty="0" smtClean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348880"/>
            <a:ext cx="8892480" cy="1656184"/>
          </a:xfrm>
        </p:spPr>
        <p:txBody>
          <a:bodyPr rtlCol="0">
            <a:normAutofit/>
          </a:bodyPr>
          <a:lstStyle/>
          <a:p>
            <a:pPr marL="0" indent="0" eaLnBrk="1" hangingPunct="1"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 ・注文数を間違えてしまった。</a:t>
            </a:r>
            <a:endParaRPr lang="en-US" altLang="ja-JP" sz="4000" kern="0" dirty="0" smtClean="0">
              <a:solidFill>
                <a:srgbClr val="080808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hangingPunct="1"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 ・無料だと思ったら有料だった。</a:t>
            </a:r>
            <a:endParaRPr lang="en-US" altLang="ja-JP" sz="4000" kern="0" dirty="0" smtClean="0">
              <a:solidFill>
                <a:srgbClr val="080808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046588-C72E-4B6F-B8D6-A0A641837DE4}" type="slidenum">
              <a:rPr lang="ja-JP" altLang="en-US"/>
              <a:pPr>
                <a:defRPr/>
              </a:pPr>
              <a:t>18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467544" y="1484784"/>
            <a:ext cx="8280000" cy="7200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40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消費者のミス</a:t>
            </a:r>
            <a:r>
              <a:rPr lang="ja-JP" altLang="en-US" sz="4000" spc="-3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を救済するための法律</a:t>
            </a:r>
            <a:endParaRPr lang="en-US" altLang="ja-JP" sz="4000" spc="-3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8" name="図 7" descr="C:\Users\tip-off\AppData\Local\Microsoft\Windows\Temporary Internet Files\Content.IE5\U0YHI7MX\MC900417472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825028" cy="1368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角丸四角形吹き出し 6"/>
          <p:cNvSpPr/>
          <p:nvPr/>
        </p:nvSpPr>
        <p:spPr>
          <a:xfrm>
            <a:off x="467544" y="4797152"/>
            <a:ext cx="6480000" cy="1800000"/>
          </a:xfrm>
          <a:prstGeom prst="wedgeRoundRectCallout">
            <a:avLst>
              <a:gd name="adj1" fmla="val 57489"/>
              <a:gd name="adj2" fmla="val 9856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　ワンクリック詐欺の手口は、</a:t>
            </a:r>
            <a:endParaRPr lang="en-US" altLang="ja-JP" sz="3600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電子商取引として成立しない。</a:t>
            </a:r>
            <a:endParaRPr lang="en-US" altLang="ja-JP" sz="3600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つまり、</a:t>
            </a:r>
            <a:r>
              <a:rPr lang="ja-JP" altLang="en-US" sz="36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支払う必要なし</a:t>
            </a: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！</a:t>
            </a:r>
            <a:endParaRPr lang="en-US" altLang="ja-JP" sz="36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411760" y="3861128"/>
            <a:ext cx="6300000" cy="72000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>
            <a:noFill/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40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消費生活センター</a:t>
            </a:r>
            <a:r>
              <a:rPr lang="ja-JP" altLang="en-US" sz="4000" spc="-3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に相談！</a:t>
            </a:r>
            <a:endParaRPr lang="en-US" altLang="ja-JP" sz="4000" spc="-3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07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 </a:t>
            </a:r>
            <a:r>
              <a:rPr lang="ja-JP" altLang="en-US" sz="4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フィルタリングは</a:t>
            </a:r>
            <a:r>
              <a:rPr lang="ja-JP" altLang="en-US" sz="5000" dirty="0" smtClean="0">
                <a:solidFill>
                  <a:srgbClr val="0000CC"/>
                </a:solidFill>
                <a:latin typeface="+mj-ea"/>
              </a:rPr>
              <a:t>「おまもり」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19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4784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フィルタリングは、悪意あるサイト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</a:t>
            </a:r>
            <a:r>
              <a:rPr lang="ja-JP" altLang="en-US" sz="4000" dirty="0" smtClean="0">
                <a:solidFill>
                  <a:srgbClr val="0000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自分を「</a:t>
            </a:r>
            <a:r>
              <a:rPr lang="ja-JP" altLang="en-US" sz="4000" b="1" dirty="0" smtClean="0">
                <a:solidFill>
                  <a:srgbClr val="0000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まもる」技術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です！</a:t>
            </a:r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251520" y="2780929"/>
            <a:ext cx="8892480" cy="25202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600" u="sng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フィルタリング</a:t>
            </a:r>
            <a:r>
              <a:rPr lang="ja-JP" altLang="en-US" sz="3600" u="sng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ja-JP" altLang="en-US" sz="3600" u="sng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en-US" altLang="ja-JP" sz="3600" u="sng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lang="en-US" altLang="ja-JP" sz="3600" u="sng" spc="-3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・専門の団体が審査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した、</a:t>
            </a:r>
            <a:r>
              <a:rPr lang="ja-JP" altLang="en-US" spc="-3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有害サイト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や過去に</a:t>
            </a:r>
            <a:endParaRPr lang="en-US" altLang="ja-JP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pc="-3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被害の報告があった危険なサイト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へ情報通信</a:t>
            </a:r>
            <a:endParaRPr lang="en-US" altLang="ja-JP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機器から「つながらない」ようにする技術。</a:t>
            </a:r>
            <a:endParaRPr lang="en-US" altLang="ja-JP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5" name="図 14" descr="C:\Users\tip-off\AppData\Local\Microsoft\Windows\Temporary Internet Files\Content.IE5\UL02BU82\MC900417470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46" y="5085184"/>
            <a:ext cx="1156242" cy="15727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角丸四角形吹き出し 15"/>
          <p:cNvSpPr/>
          <p:nvPr/>
        </p:nvSpPr>
        <p:spPr>
          <a:xfrm>
            <a:off x="360352" y="5445304"/>
            <a:ext cx="7380000" cy="1224056"/>
          </a:xfrm>
          <a:prstGeom prst="wedgeRoundRectCallout">
            <a:avLst>
              <a:gd name="adj1" fmla="val 56614"/>
              <a:gd name="adj2" fmla="val 8489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青少年</a:t>
            </a:r>
            <a:r>
              <a:rPr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(18</a:t>
            </a:r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歳未満</a:t>
            </a:r>
            <a:r>
              <a:rPr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のフィルタリングは</a:t>
            </a:r>
            <a:endParaRPr lang="en-US" altLang="ja-JP" sz="3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400" b="1" dirty="0" smtClean="0">
                <a:solidFill>
                  <a:srgbClr val="0000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法律で義務づけられています！</a:t>
            </a:r>
            <a:endParaRPr kumimoji="1" lang="ja-JP" altLang="en-US" sz="3400" b="1" dirty="0">
              <a:solidFill>
                <a:srgbClr val="0000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22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/>
          <a:lstStyle/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「時間や場所に関係なく、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　　誰もがネットにつながる社会」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　・ＩＴ　（経済産業省）</a:t>
            </a:r>
            <a:endParaRPr lang="en-US" altLang="ja-JP" sz="3600" spc="-300" dirty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　・ＩＣＴ（総務省）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　・</a:t>
            </a:r>
            <a:r>
              <a:rPr lang="en-US" altLang="ja-JP" sz="3600" spc="-300" dirty="0">
                <a:latin typeface="ＭＳ ゴシック" pitchFamily="49" charset="-128"/>
                <a:ea typeface="ＭＳ ゴシック" pitchFamily="49" charset="-128"/>
              </a:rPr>
              <a:t>e-Japan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構想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lang="en-US" altLang="ja-JP" sz="3600" spc="-300" dirty="0">
                <a:latin typeface="ＭＳ ゴシック" pitchFamily="49" charset="-128"/>
                <a:ea typeface="ＭＳ ゴシック" pitchFamily="49" charset="-128"/>
              </a:rPr>
              <a:t>2000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年～</a:t>
            </a:r>
            <a:r>
              <a:rPr lang="en-US" altLang="ja-JP" sz="3600" spc="-300" dirty="0">
                <a:latin typeface="ＭＳ ゴシック" pitchFamily="49" charset="-128"/>
                <a:ea typeface="ＭＳ ゴシック" pitchFamily="49" charset="-128"/>
              </a:rPr>
              <a:t>2005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年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）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　・</a:t>
            </a:r>
            <a:r>
              <a:rPr lang="en-US" altLang="ja-JP" sz="3600" spc="-300" dirty="0">
                <a:latin typeface="ＭＳ ゴシック" pitchFamily="49" charset="-128"/>
                <a:ea typeface="ＭＳ ゴシック" pitchFamily="49" charset="-128"/>
              </a:rPr>
              <a:t>u-Japan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構想（</a:t>
            </a:r>
            <a:r>
              <a:rPr lang="en-US" altLang="ja-JP" sz="3600" spc="-300" dirty="0">
                <a:latin typeface="ＭＳ ゴシック" pitchFamily="49" charset="-128"/>
                <a:ea typeface="ＭＳ ゴシック" pitchFamily="49" charset="-128"/>
              </a:rPr>
              <a:t>2006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年～</a:t>
            </a:r>
            <a:r>
              <a:rPr lang="en-US" altLang="ja-JP" sz="3600" spc="-300" dirty="0">
                <a:latin typeface="ＭＳ ゴシック" pitchFamily="49" charset="-128"/>
                <a:ea typeface="ＭＳ ゴシック" pitchFamily="49" charset="-128"/>
              </a:rPr>
              <a:t>2010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年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）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23850" y="5805264"/>
            <a:ext cx="8640763" cy="792088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bg1">
                <a:lumMod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ja-JP" sz="4000" dirty="0" smtClean="0">
                <a:latin typeface="ＭＳ ゴシック" pitchFamily="49" charset="-128"/>
                <a:ea typeface="ＭＳ ゴシック" pitchFamily="49" charset="-128"/>
              </a:rPr>
              <a:t>※</a:t>
            </a:r>
            <a:r>
              <a:rPr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情報モラル教育は誰がするのか？</a:t>
            </a:r>
            <a:endParaRPr lang="en-US" altLang="ja-JP" sz="40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ユビキタスネットワーク社会</a:t>
            </a:r>
          </a:p>
        </p:txBody>
      </p:sp>
    </p:spTree>
    <p:extLst>
      <p:ext uri="{BB962C8B-B14F-4D97-AF65-F5344CB8AC3E}">
        <p14:creationId xmlns:p14="http://schemas.microsoft.com/office/powerpoint/2010/main" val="471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007690"/>
          </a:xfrm>
        </p:spPr>
        <p:txBody>
          <a:bodyPr lIns="0" tIns="0" rIns="0" bIns="0" rtlCol="0" anchor="b" anchorCtr="0">
            <a:noAutofit/>
          </a:bodyPr>
          <a:lstStyle/>
          <a:p>
            <a:pPr eaLnBrk="1" fontAlgn="auto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ja-JP" altLang="en-US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ネットに関連する法令等</a:t>
            </a:r>
            <a:endParaRPr lang="ja-JP" altLang="en-US" sz="3600" spc="-300" dirty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89F223-F5FD-4345-8244-78D96A0D8E48}" type="slidenum">
              <a:rPr lang="ja-JP" altLang="en-US"/>
              <a:pPr>
                <a:defRPr/>
              </a:pPr>
              <a:t>20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pic>
        <p:nvPicPr>
          <p:cNvPr id="1029" name="Picture 5" descr="C:\Users\daikichiya\Desktop\H26個人研究\イラスト集\MP9004028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6500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ikichiya\AppData\Local\Microsoft\Windows\Temporary Internet Files\Content.IE5\VXGRE3BB\lgi01a201308220300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59460"/>
            <a:ext cx="4680520" cy="319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5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 悪口の書き込み！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4784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6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Ａ</a:t>
            </a:r>
            <a:r>
              <a:rPr lang="ja-JP" altLang="en-US" sz="3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さん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ja-JP" altLang="en-US" sz="3600" dirty="0" smtClean="0">
                <a:solidFill>
                  <a:srgbClr val="0000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Ｂ</a:t>
            </a:r>
            <a:r>
              <a:rPr lang="ja-JP" altLang="en-US" sz="3600" dirty="0">
                <a:solidFill>
                  <a:srgbClr val="0000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さん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の実名を出して、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ネットに悪口を書き込みました。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◆◆高校○年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○組の</a:t>
            </a:r>
            <a:r>
              <a:rPr lang="ja-JP" altLang="en-US" sz="3600" dirty="0" smtClean="0">
                <a:solidFill>
                  <a:srgbClr val="0000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Ｂ</a:t>
            </a:r>
            <a:r>
              <a:rPr lang="ja-JP" altLang="en-US" sz="3600" dirty="0">
                <a:solidFill>
                  <a:srgbClr val="0000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さん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期末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テストで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０点をとった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。」</a:t>
            </a:r>
          </a:p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lang="ja-JP" altLang="en-US" sz="3600" dirty="0" smtClean="0">
                <a:solidFill>
                  <a:srgbClr val="0000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Ｂさん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は、本当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に頭が悪い！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lang="ja-JP" altLang="en-US" sz="3600" dirty="0" smtClean="0">
                <a:solidFill>
                  <a:srgbClr val="0000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Ｂさん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は、本当に性格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悪い！」</a:t>
            </a:r>
            <a:endParaRPr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6" name="図 15" descr="C:\Users\tip-off\AppData\Local\Microsoft\Windows\Temporary Internet Files\Content.IE5\T1Z10GB2\MC900417478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51184"/>
            <a:ext cx="1264683" cy="16181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角丸四角形吹き出し 16"/>
          <p:cNvSpPr/>
          <p:nvPr/>
        </p:nvSpPr>
        <p:spPr>
          <a:xfrm>
            <a:off x="1440312" y="5517352"/>
            <a:ext cx="5940000" cy="1080000"/>
          </a:xfrm>
          <a:prstGeom prst="wedgeRoundRectCallout">
            <a:avLst>
              <a:gd name="adj1" fmla="val 60128"/>
              <a:gd name="adj2" fmla="val 1573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ネットへの悪口</a:t>
            </a:r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の書き込み</a:t>
            </a:r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は、</a:t>
            </a:r>
            <a:endParaRPr lang="en-US" altLang="ja-JP" sz="3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どんな罪になるのでしょう？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0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 名誉毀損</a:t>
            </a:r>
            <a:r>
              <a:rPr lang="ja-JP" altLang="en-US" sz="4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（めいよきそん）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4784"/>
            <a:ext cx="88924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40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刑法 第</a:t>
            </a:r>
            <a:r>
              <a:rPr lang="en-US" altLang="ja-JP" sz="40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230</a:t>
            </a:r>
            <a:r>
              <a:rPr lang="ja-JP" altLang="en-US" sz="40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条</a:t>
            </a:r>
            <a:endParaRPr lang="en-US" altLang="ja-JP" sz="4000" u="sng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（条文）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公然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と事実を摘示し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の名誉を毀損した者は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事実の有無にかかわらず</a:t>
            </a:r>
          </a:p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３年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以下の懲役若しくは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禁錮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又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は５０万円以下の罰金に処する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2" name="Picture 2" descr="C:\Users\daikichiya\AppData\Local\Microsoft\Windows\Temporary Internet Files\Content.IE5\7V3XD1TE\gi01a2014022419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45" y="1484784"/>
            <a:ext cx="334189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 </a:t>
            </a:r>
            <a:r>
              <a:rPr lang="ja-JP" altLang="en-US" sz="32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名誉毀損</a:t>
            </a:r>
            <a:r>
              <a:rPr lang="en-US" altLang="ja-JP" sz="32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(</a:t>
            </a:r>
            <a:r>
              <a:rPr lang="ja-JP" altLang="en-US" sz="32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解説</a:t>
            </a:r>
            <a:r>
              <a:rPr lang="en-US" altLang="ja-JP" sz="32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)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「公然と」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4784"/>
            <a:ext cx="88924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不特定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または多数の人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認識できる状態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こと。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→ネットへの書き込みは、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不特定または多数が閲覧可能な状態。</a:t>
            </a:r>
            <a:endParaRPr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83568" y="4005064"/>
            <a:ext cx="8100000" cy="72000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>
            <a:noFill/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spc="-3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ネットへの書き込みは「公然と」に該当する！</a:t>
            </a:r>
            <a:endParaRPr lang="en-US" altLang="ja-JP" sz="3200" spc="-3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1" name="図 10" descr="C:\Users\tip-off\AppData\Local\Microsoft\Windows\Temporary Internet Files\Content.IE5\QP8K4D9M\MC900417464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47" y="4653136"/>
            <a:ext cx="1141519" cy="18478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角丸四角形吹き出し 11"/>
          <p:cNvSpPr/>
          <p:nvPr/>
        </p:nvSpPr>
        <p:spPr>
          <a:xfrm>
            <a:off x="1404328" y="5013176"/>
            <a:ext cx="6120000" cy="1620000"/>
          </a:xfrm>
          <a:prstGeom prst="wedgeRoundRectCallout">
            <a:avLst>
              <a:gd name="adj1" fmla="val 58454"/>
              <a:gd name="adj2" fmla="val -636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電子メールの場合も、</a:t>
            </a:r>
            <a:endParaRPr lang="en-US" altLang="ja-JP" sz="3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数名に送信をすれば、</a:t>
            </a:r>
            <a:endParaRPr lang="en-US" altLang="ja-JP" sz="3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「公然と」に該当します！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45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 </a:t>
            </a:r>
            <a:r>
              <a:rPr lang="ja-JP" altLang="en-US" sz="32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名誉毀損</a:t>
            </a:r>
            <a:r>
              <a:rPr lang="en-US" altLang="ja-JP" sz="32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(</a:t>
            </a:r>
            <a:r>
              <a:rPr lang="ja-JP" altLang="en-US" sz="32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解説</a:t>
            </a:r>
            <a:r>
              <a:rPr lang="en-US" altLang="ja-JP" sz="32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)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「</a:t>
            </a:r>
            <a:r>
              <a:rPr lang="ja-JP" altLang="en-US" sz="50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事実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を摘示し」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4784"/>
            <a:ext cx="8892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人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の社会的評価を低下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させる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事実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を告げること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いいます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4000" dirty="0" err="1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→</a:t>
            </a:r>
            <a:r>
              <a:rPr lang="ja-JP" altLang="en-US" sz="36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Ａさん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は、</a:t>
            </a:r>
            <a:r>
              <a:rPr lang="ja-JP" altLang="en-US" sz="3600" dirty="0" smtClean="0">
                <a:solidFill>
                  <a:srgbClr val="0000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Ｂ</a:t>
            </a:r>
            <a:r>
              <a:rPr lang="ja-JP" altLang="en-US" sz="3600" dirty="0">
                <a:solidFill>
                  <a:srgbClr val="0000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さん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個人が特定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できる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状態で「期末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テストで０点とった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という事実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示し、</a:t>
            </a:r>
            <a:r>
              <a:rPr lang="ja-JP" altLang="en-US" sz="3600" dirty="0" smtClean="0">
                <a:solidFill>
                  <a:srgbClr val="0000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Ｂ</a:t>
            </a:r>
            <a:r>
              <a:rPr lang="ja-JP" altLang="en-US" sz="3600" dirty="0">
                <a:solidFill>
                  <a:srgbClr val="0000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さん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社会的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評価を低下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させて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います。</a:t>
            </a:r>
            <a:endParaRPr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9" name="図 8" descr="C:\Users\tip-off\AppData\Local\Microsoft\Windows\Temporary Internet Files\Content.IE5\QP8K4D9M\MC900417464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47" y="4653136"/>
            <a:ext cx="1141519" cy="18478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角丸四角形吹き出し 12"/>
          <p:cNvSpPr/>
          <p:nvPr/>
        </p:nvSpPr>
        <p:spPr>
          <a:xfrm>
            <a:off x="1836336" y="5301328"/>
            <a:ext cx="5760000" cy="1080000"/>
          </a:xfrm>
          <a:prstGeom prst="wedgeRoundRectCallout">
            <a:avLst>
              <a:gd name="adj1" fmla="val 57715"/>
              <a:gd name="adj2" fmla="val -9010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「事実を摘示し」に該当する</a:t>
            </a:r>
            <a:endParaRPr lang="en-US" altLang="ja-JP" sz="3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可能性があります！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3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 </a:t>
            </a:r>
            <a:r>
              <a:rPr lang="ja-JP" altLang="en-US" sz="32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名誉毀損</a:t>
            </a:r>
            <a:r>
              <a:rPr lang="en-US" altLang="ja-JP" sz="32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(</a:t>
            </a:r>
            <a:r>
              <a:rPr lang="ja-JP" altLang="en-US" sz="32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解説</a:t>
            </a:r>
            <a:r>
              <a:rPr lang="en-US" altLang="ja-JP" sz="32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)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「名誉を毀損」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4784"/>
            <a:ext cx="88924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社会的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評価を害する危険性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生じさせる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ことをいいます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4000" dirty="0" err="1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実際に社会的評価が害された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どう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かは問題ではありません。</a:t>
            </a:r>
          </a:p>
        </p:txBody>
      </p:sp>
      <p:pic>
        <p:nvPicPr>
          <p:cNvPr id="9" name="図 8" descr="C:\Users\tip-off\AppData\Local\Microsoft\Windows\Temporary Internet Files\Content.IE5\QP8K4D9M\MC900417464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47" y="4653136"/>
            <a:ext cx="1141519" cy="18478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角丸四角形吹き出し 12"/>
          <p:cNvSpPr/>
          <p:nvPr/>
        </p:nvSpPr>
        <p:spPr>
          <a:xfrm>
            <a:off x="683568" y="4329280"/>
            <a:ext cx="6660000" cy="1620000"/>
          </a:xfrm>
          <a:prstGeom prst="wedgeRoundRectCallout">
            <a:avLst>
              <a:gd name="adj1" fmla="val 60431"/>
              <a:gd name="adj2" fmla="val 3623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「この程度の悪口なら</a:t>
            </a:r>
            <a:r>
              <a:rPr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」という</a:t>
            </a:r>
            <a:endParaRPr lang="en-US" altLang="ja-JP" sz="3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書き込みが、「名誉を毀損」に</a:t>
            </a:r>
            <a:endParaRPr lang="en-US" altLang="ja-JP" sz="3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該当する可能性があります！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52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 </a:t>
            </a:r>
            <a:r>
              <a:rPr lang="ja-JP" altLang="en-US" sz="32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名誉毀損</a:t>
            </a:r>
            <a:r>
              <a:rPr lang="en-US" altLang="ja-JP" sz="32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(</a:t>
            </a:r>
            <a:r>
              <a:rPr lang="ja-JP" altLang="en-US" sz="32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解説</a:t>
            </a:r>
            <a:r>
              <a:rPr lang="en-US" altLang="ja-JP" sz="32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)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「事実の有無に</a:t>
            </a:r>
            <a:r>
              <a:rPr lang="en-US" altLang="ja-JP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…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4784"/>
            <a:ext cx="88924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書き込み内容が、本当のことでも、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そうでなくても該当します。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ちなみに</a:t>
            </a:r>
            <a:r>
              <a:rPr lang="en-US" altLang="ja-JP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</a:p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頭が悪い！」「性格が悪い！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」という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書き込み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の部分は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、侮辱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刑法 第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231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条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該当する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可能性があります。</a:t>
            </a:r>
            <a:endParaRPr lang="en-US" altLang="ja-JP" sz="3600" dirty="0" err="1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9" name="図 8" descr="C:\Users\tip-off\AppData\Local\Microsoft\Windows\Temporary Internet Files\Content.IE5\QP8K4D9M\MC900417464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47" y="2349000"/>
            <a:ext cx="1141519" cy="18478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角丸四角形吹き出し 12"/>
          <p:cNvSpPr/>
          <p:nvPr/>
        </p:nvSpPr>
        <p:spPr>
          <a:xfrm>
            <a:off x="755576" y="3141088"/>
            <a:ext cx="6660000" cy="1080000"/>
          </a:xfrm>
          <a:prstGeom prst="wedgeRoundRectCallout">
            <a:avLst>
              <a:gd name="adj1" fmla="val 59386"/>
              <a:gd name="adj2" fmla="val -16948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「だって、本当のことだから</a:t>
            </a:r>
            <a:r>
              <a:rPr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</a:t>
            </a:r>
            <a:endParaRPr lang="en-US" altLang="ja-JP" sz="3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という言い訳は通用しません。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2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2492896"/>
          </a:xfrm>
        </p:spPr>
        <p:txBody>
          <a:bodyPr lIns="0" tIns="0" rIns="0" bIns="0" rtlCol="0" anchor="b" anchorCtr="0">
            <a:noAutofit/>
          </a:bodyPr>
          <a:lstStyle/>
          <a:p>
            <a:pPr eaLnBrk="1" fontAlgn="auto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ja-JP" altLang="en-US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ＳＮＳ</a:t>
            </a:r>
            <a:r>
              <a:rPr lang="en-US" altLang="ja-JP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/>
            </a:r>
            <a:br>
              <a:rPr lang="en-US" altLang="ja-JP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</a:br>
            <a:r>
              <a:rPr lang="en-US" altLang="ja-JP" sz="32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(</a:t>
            </a:r>
            <a:r>
              <a:rPr lang="ja-JP" altLang="en-US" sz="32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ソーシャル・ネットワーキング・サービス</a:t>
            </a:r>
            <a:r>
              <a:rPr lang="en-US" altLang="ja-JP" sz="3200" spc="-300" dirty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)</a:t>
            </a:r>
            <a:br>
              <a:rPr lang="en-US" altLang="ja-JP" sz="3200" spc="-300" dirty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</a:br>
            <a:r>
              <a:rPr lang="en-US" altLang="ja-JP" sz="3600" spc="-300" dirty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social networking service</a:t>
            </a:r>
            <a:endParaRPr lang="ja-JP" altLang="en-US" sz="2000" spc="-300" dirty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89F223-F5FD-4345-8244-78D96A0D8E48}" type="slidenum">
              <a:rPr lang="ja-JP" altLang="en-US"/>
              <a:pPr>
                <a:defRPr/>
              </a:pPr>
              <a:t>27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645024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41576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daikichiya\AppData\Local\Microsoft\Windows\Temporary Internet Files\Low\Content.IE5\CT1XQ9OH\MC90043254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75" y="3222247"/>
            <a:ext cx="1718921" cy="17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 ＳＮＳとは？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4784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人</a:t>
            </a:r>
            <a:r>
              <a:rPr lang="ja-JP" altLang="en-US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と人とのつながりを</a:t>
            </a:r>
            <a:r>
              <a:rPr lang="ja-JP" altLang="en-US" sz="4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促進する</a:t>
            </a:r>
            <a:endParaRPr lang="en-US" altLang="ja-JP" sz="4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4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コミュニティ型Ｗｅｂサービス。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251520" y="3140968"/>
            <a:ext cx="8892480" cy="2232248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 eaLnBrk="1" hangingPunct="1">
              <a:buFont typeface="Arial" charset="0"/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「無料」「便利」「楽しい」が先行し、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Font typeface="Arial" charset="0"/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　ネットに情報を公開しているという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Font typeface="Arial" charset="0"/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　意識が低下しやすい。</a:t>
            </a:r>
            <a:endParaRPr lang="en-US" altLang="ja-JP" sz="4800" spc="-3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0" name="図 9" descr="C:\Users\tip-off\AppData\Local\Microsoft\Windows\Temporary Internet Files\Content.IE5\VXYWWFSL\MC900417462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41168"/>
            <a:ext cx="1296030" cy="15615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角丸四角形吹き出し 10"/>
          <p:cNvSpPr/>
          <p:nvPr/>
        </p:nvSpPr>
        <p:spPr>
          <a:xfrm>
            <a:off x="432320" y="5710727"/>
            <a:ext cx="7200000" cy="720000"/>
          </a:xfrm>
          <a:prstGeom prst="wedgeRoundRectCallout">
            <a:avLst>
              <a:gd name="adj1" fmla="val 55510"/>
              <a:gd name="adj2" fmla="val -32098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便利だけれど、危険</a:t>
            </a:r>
            <a:r>
              <a:rPr lang="ja-JP" altLang="en-US" sz="36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も</a:t>
            </a: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あります</a:t>
            </a:r>
            <a:r>
              <a:rPr lang="ja-JP" altLang="en-US" sz="36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！</a:t>
            </a:r>
            <a:endParaRPr lang="en-US" altLang="ja-JP" sz="3600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2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79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ＳＮＳ</a:t>
            </a:r>
            <a:r>
              <a:rPr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は誰が見ている？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E36B58-4479-4CF8-AA85-298508CDAA54}" type="slidenum">
              <a:rPr lang="ja-JP" altLang="en-US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5148064" y="1412776"/>
            <a:ext cx="3600400" cy="5328592"/>
            <a:chOff x="395536" y="1412776"/>
            <a:chExt cx="3600400" cy="5328592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395536" y="1412776"/>
              <a:ext cx="3600400" cy="5328592"/>
              <a:chOff x="3746179" y="1700808"/>
              <a:chExt cx="2949471" cy="4824535"/>
            </a:xfrm>
          </p:grpSpPr>
          <p:sp>
            <p:nvSpPr>
              <p:cNvPr id="12" name="角丸四角形 11"/>
              <p:cNvSpPr/>
              <p:nvPr/>
            </p:nvSpPr>
            <p:spPr>
              <a:xfrm>
                <a:off x="3746179" y="1700808"/>
                <a:ext cx="2949471" cy="4824535"/>
              </a:xfrm>
              <a:prstGeom prst="roundRect">
                <a:avLst>
                  <a:gd name="adj" fmla="val 10451"/>
                </a:avLst>
              </a:prstGeom>
              <a:ln w="38100">
                <a:solidFill>
                  <a:schemeClr val="bg1"/>
                </a:solidFill>
              </a:ln>
              <a:effectLst>
                <a:outerShdw dist="88900" dir="2700000" algn="tl" rotWithShape="0">
                  <a:prstClr val="black"/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3999657" y="1929484"/>
                <a:ext cx="2479969" cy="440026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altLang="en-US" b="1" kern="100" dirty="0" smtClean="0">
                    <a:solidFill>
                      <a:srgbClr val="8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★★ Ａさんのページ ★★</a:t>
                </a:r>
                <a:endParaRPr lang="en-US" altLang="ja-JP" b="1" kern="100" dirty="0" smtClean="0">
                  <a:solidFill>
                    <a:srgbClr val="80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1600" kern="100" dirty="0" smtClean="0">
                    <a:solidFill>
                      <a:srgbClr val="0000CC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 ・</a:t>
                </a:r>
                <a:r>
                  <a:rPr lang="ja-JP" altLang="en-US" sz="1600" u="sng" kern="100" dirty="0" smtClean="0">
                    <a:solidFill>
                      <a:srgbClr val="0000CC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プロフィール</a:t>
                </a:r>
                <a:endParaRPr lang="en-US" altLang="ja-JP" sz="1600" u="sng" kern="100" dirty="0" smtClean="0">
                  <a:solidFill>
                    <a:srgbClr val="0000CC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1600" kern="100" dirty="0" smtClean="0">
                    <a:solidFill>
                      <a:srgbClr val="0000CC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 ・</a:t>
                </a:r>
                <a:r>
                  <a:rPr lang="ja-JP" altLang="en-US" sz="1600" u="sng" kern="100" dirty="0" smtClean="0">
                    <a:solidFill>
                      <a:srgbClr val="0000CC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日記</a:t>
                </a:r>
                <a:endParaRPr lang="en-US" altLang="ja-JP" sz="1600" u="sng" kern="100" dirty="0" smtClean="0">
                  <a:solidFill>
                    <a:srgbClr val="0000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1600" kern="100" dirty="0" smtClean="0">
                    <a:solidFill>
                      <a:srgbClr val="0000CC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 ・</a:t>
                </a:r>
                <a:r>
                  <a:rPr lang="ja-JP" altLang="en-US" sz="1600" u="sng" kern="100" dirty="0" smtClean="0">
                    <a:solidFill>
                      <a:srgbClr val="0000CC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アルバム</a:t>
                </a:r>
                <a:endParaRPr lang="en-US" altLang="ja-JP" sz="1600" u="sng" kern="100" dirty="0" smtClean="0">
                  <a:solidFill>
                    <a:srgbClr val="0000CC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1600" kern="100" dirty="0" smtClean="0">
                    <a:solidFill>
                      <a:srgbClr val="0000CC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 ・</a:t>
                </a:r>
                <a:r>
                  <a:rPr lang="ja-JP" altLang="en-US" sz="1600" u="sng" kern="100" dirty="0" smtClean="0">
                    <a:solidFill>
                      <a:srgbClr val="0000CC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友だち一覧</a:t>
                </a:r>
                <a:endParaRPr lang="en-US" altLang="ja-JP" sz="1600" u="sng" kern="100" dirty="0" smtClean="0">
                  <a:solidFill>
                    <a:srgbClr val="0000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1600" kern="100" dirty="0" smtClean="0">
                    <a:solidFill>
                      <a:srgbClr val="0000CC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 ・</a:t>
                </a:r>
                <a:r>
                  <a:rPr lang="ja-JP" altLang="en-US" sz="1600" u="sng" kern="100" dirty="0" smtClean="0">
                    <a:solidFill>
                      <a:srgbClr val="0000CC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訪問履歴</a:t>
                </a:r>
                <a:endParaRPr lang="en-US" altLang="ja-JP" sz="1600" u="sng" kern="100" dirty="0" smtClean="0">
                  <a:solidFill>
                    <a:srgbClr val="0000CC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1600" kern="100" dirty="0" smtClean="0">
                    <a:solidFill>
                      <a:srgbClr val="0000CC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 ・</a:t>
                </a:r>
                <a:r>
                  <a:rPr lang="ja-JP" altLang="en-US" sz="1600" u="sng" kern="100" dirty="0" smtClean="0">
                    <a:solidFill>
                      <a:srgbClr val="0000CC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お気に入り</a:t>
                </a:r>
                <a:endParaRPr lang="en-US" altLang="ja-JP" sz="1600" u="sng" kern="100" dirty="0" smtClean="0">
                  <a:solidFill>
                    <a:srgbClr val="0000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1600" kern="100" dirty="0" smtClean="0">
                    <a:solidFill>
                      <a:srgbClr val="0000CC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 ・</a:t>
                </a:r>
                <a:r>
                  <a:rPr lang="ja-JP" altLang="en-US" sz="1600" u="sng" kern="100" dirty="0" smtClean="0">
                    <a:solidFill>
                      <a:srgbClr val="0000CC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メール</a:t>
                </a:r>
                <a:endParaRPr lang="en-US" altLang="ja-JP" sz="1600" u="sng" kern="100" dirty="0" smtClean="0">
                  <a:solidFill>
                    <a:srgbClr val="0000CC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1600" kern="100" dirty="0" smtClean="0">
                    <a:solidFill>
                      <a:srgbClr val="0000CC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 ・</a:t>
                </a:r>
                <a:r>
                  <a:rPr lang="ja-JP" altLang="en-US" sz="1600" u="sng" kern="100" dirty="0" smtClean="0">
                    <a:solidFill>
                      <a:srgbClr val="0000CC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友だち検索</a:t>
                </a:r>
                <a:r>
                  <a:rPr lang="ja-JP" altLang="en-US" sz="1600" kern="100" dirty="0" smtClean="0">
                    <a:solidFill>
                      <a:srgbClr val="0000CC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　　　</a:t>
                </a:r>
                <a:r>
                  <a:rPr lang="ja-JP" altLang="en-US" sz="1600" u="sng" kern="100" dirty="0" smtClean="0">
                    <a:solidFill>
                      <a:srgbClr val="0000CC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アバター</a:t>
                </a:r>
                <a:endParaRPr lang="en-US" altLang="ja-JP" sz="1600" u="sng" kern="100" dirty="0" smtClean="0">
                  <a:solidFill>
                    <a:srgbClr val="0000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altLang="ja-JP" sz="1050" b="1" kern="100" dirty="0" smtClean="0">
                  <a:solidFill>
                    <a:srgbClr val="8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ja-JP" altLang="en-US" b="1" kern="100" dirty="0" smtClean="0">
                    <a:solidFill>
                      <a:srgbClr val="800000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★Ａさんからメッセージ★</a:t>
                </a:r>
                <a:endParaRPr lang="en-US" altLang="ja-JP" b="1" kern="100" dirty="0">
                  <a:solidFill>
                    <a:srgbClr val="80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1600" kern="100" dirty="0" smtClean="0">
                    <a:solidFill>
                      <a:schemeClr val="tx1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 　訪問ありがとうございます</a:t>
                </a:r>
                <a:endParaRPr lang="en-US" altLang="ja-JP" sz="1600" kern="100" dirty="0" smtClean="0">
                  <a:solidFill>
                    <a:schemeClr val="tx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 　　　友だち募集中</a:t>
                </a:r>
                <a:r>
                  <a:rPr lang="en-US" altLang="ja-JP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(^_-)-☆</a:t>
                </a:r>
              </a:p>
              <a:p>
                <a:pPr algn="ctr">
                  <a:spcAft>
                    <a:spcPts val="0"/>
                  </a:spcAft>
                </a:pPr>
                <a:endParaRPr lang="en-US" altLang="ja-JP" sz="1050" kern="1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ja-JP" altLang="en-US" b="1" kern="100" dirty="0" smtClean="0">
                    <a:solidFill>
                      <a:srgbClr val="8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★★ Ａさんへの伝言 ★★</a:t>
                </a:r>
                <a:endParaRPr lang="en-US" altLang="ja-JP" b="1" kern="100" dirty="0" smtClean="0">
                  <a:solidFill>
                    <a:srgbClr val="80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1600" kern="100" dirty="0" smtClean="0">
                    <a:solidFill>
                      <a:srgbClr val="0000CC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 </a:t>
                </a:r>
                <a:r>
                  <a:rPr lang="ja-JP" altLang="en-US" sz="1600" u="sng" kern="100" dirty="0" smtClean="0">
                    <a:solidFill>
                      <a:srgbClr val="0000CC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Ｂさん</a:t>
                </a:r>
                <a:r>
                  <a:rPr lang="ja-JP" altLang="en-US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　</a:t>
                </a:r>
                <a:r>
                  <a:rPr lang="en-US" altLang="ja-JP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7</a:t>
                </a:r>
                <a:r>
                  <a:rPr lang="ja-JP" altLang="en-US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月</a:t>
                </a:r>
                <a:r>
                  <a:rPr lang="en-US" altLang="ja-JP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25</a:t>
                </a:r>
                <a:r>
                  <a:rPr lang="ja-JP" altLang="en-US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日（水）</a:t>
                </a:r>
                <a:r>
                  <a:rPr lang="en-US" altLang="ja-JP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0</a:t>
                </a:r>
                <a:r>
                  <a:rPr lang="ja-JP" altLang="en-US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：</a:t>
                </a:r>
                <a:r>
                  <a:rPr lang="en-US" altLang="ja-JP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01</a:t>
                </a:r>
              </a:p>
              <a:p>
                <a:pPr>
                  <a:spcAft>
                    <a:spcPts val="0"/>
                  </a:spcAft>
                </a:pPr>
                <a:r>
                  <a:rPr lang="ja-JP" altLang="en-US" sz="1600" kern="100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　</a:t>
                </a:r>
                <a:r>
                  <a:rPr lang="ja-JP" altLang="en-US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Ａさん、お誕生日おめでとう</a:t>
                </a:r>
                <a:endParaRPr lang="en-US" altLang="ja-JP" sz="1600" kern="1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1600" kern="100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　</a:t>
                </a:r>
                <a:r>
                  <a:rPr lang="ja-JP" altLang="en-US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今度オフ会しようねっ</a:t>
                </a:r>
                <a:r>
                  <a:rPr lang="en-US" altLang="ja-JP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(^^♪</a:t>
                </a:r>
              </a:p>
              <a:p>
                <a:pPr>
                  <a:spcAft>
                    <a:spcPts val="0"/>
                  </a:spcAft>
                </a:pPr>
                <a:r>
                  <a:rPr lang="ja-JP" altLang="en-US" sz="1600" kern="100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 </a:t>
                </a:r>
                <a:r>
                  <a:rPr lang="ja-JP" altLang="en-US" sz="1600" u="sng" kern="100" dirty="0" smtClean="0">
                    <a:solidFill>
                      <a:srgbClr val="0000CC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Ｃさん</a:t>
                </a:r>
                <a:r>
                  <a:rPr lang="ja-JP" altLang="en-US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　</a:t>
                </a:r>
                <a:r>
                  <a:rPr lang="en-US" altLang="ja-JP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7</a:t>
                </a:r>
                <a:r>
                  <a:rPr lang="ja-JP" altLang="en-US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月</a:t>
                </a:r>
                <a:r>
                  <a:rPr lang="en-US" altLang="ja-JP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25</a:t>
                </a:r>
                <a:r>
                  <a:rPr lang="ja-JP" altLang="en-US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日（水）</a:t>
                </a:r>
                <a:r>
                  <a:rPr lang="en-US" altLang="ja-JP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0</a:t>
                </a:r>
                <a:r>
                  <a:rPr lang="ja-JP" altLang="en-US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：</a:t>
                </a:r>
                <a:r>
                  <a:rPr lang="en-US" altLang="ja-JP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02</a:t>
                </a:r>
              </a:p>
              <a:p>
                <a:pPr>
                  <a:spcAft>
                    <a:spcPts val="0"/>
                  </a:spcAft>
                </a:pPr>
                <a:r>
                  <a:rPr lang="ja-JP" altLang="en-US" sz="1600" kern="100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　</a:t>
                </a:r>
                <a:r>
                  <a:rPr lang="ja-JP" altLang="en-US" sz="1600" kern="100" dirty="0" smtClean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/>
                  </a:rPr>
                  <a:t>Ａさん、お誕生日おめでとう</a:t>
                </a:r>
                <a:endParaRPr lang="en-US" altLang="ja-JP" sz="1600" kern="100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endParaRPr>
              </a:p>
            </p:txBody>
          </p:sp>
        </p:grp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896" y="2025248"/>
              <a:ext cx="1368000" cy="1619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図 21" descr="C:\Users\tip-off\AppData\Local\Microsoft\Windows\Temporary Internet Files\Content.IE5\Z8A9D3A7\MC900417476[1].wmf"/>
            <p:cNvPicPr/>
            <p:nvPr/>
          </p:nvPicPr>
          <p:blipFill>
            <a:blip r:embed="rId5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097256"/>
              <a:ext cx="1279549" cy="149396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角丸四角形吹き出し 4"/>
          <p:cNvSpPr/>
          <p:nvPr/>
        </p:nvSpPr>
        <p:spPr>
          <a:xfrm>
            <a:off x="3060032" y="1664864"/>
            <a:ext cx="1800000" cy="540000"/>
          </a:xfrm>
          <a:prstGeom prst="wedgeRoundRectCallout">
            <a:avLst>
              <a:gd name="adj1" fmla="val 80610"/>
              <a:gd name="adj2" fmla="val 22285"/>
              <a:gd name="adj3" fmla="val 16667"/>
            </a:avLst>
          </a:prstGeom>
          <a:solidFill>
            <a:schemeClr val="bg1"/>
          </a:solidFill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自己紹介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1440032" y="4401168"/>
            <a:ext cx="3420000" cy="540000"/>
          </a:xfrm>
          <a:prstGeom prst="wedgeRoundRectCallout">
            <a:avLst>
              <a:gd name="adj1" fmla="val 67022"/>
              <a:gd name="adj2" fmla="val 66735"/>
              <a:gd name="adj3" fmla="val 16667"/>
            </a:avLst>
          </a:prstGeom>
          <a:solidFill>
            <a:schemeClr val="bg1"/>
          </a:solidFill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掲示板</a:t>
            </a:r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やチャット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520032" y="2348880"/>
            <a:ext cx="2340000" cy="540000"/>
          </a:xfrm>
          <a:prstGeom prst="wedgeRoundRectCallout">
            <a:avLst>
              <a:gd name="adj1" fmla="val 75059"/>
              <a:gd name="adj2" fmla="val -15105"/>
              <a:gd name="adj3" fmla="val 16667"/>
            </a:avLst>
          </a:prstGeom>
          <a:solidFill>
            <a:schemeClr val="bg1"/>
          </a:solidFill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写真を公開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1800032" y="3033016"/>
            <a:ext cx="3060000" cy="540000"/>
          </a:xfrm>
          <a:prstGeom prst="wedgeRoundRectCallout">
            <a:avLst>
              <a:gd name="adj1" fmla="val 69287"/>
              <a:gd name="adj2" fmla="val 34989"/>
              <a:gd name="adj3" fmla="val 16667"/>
            </a:avLst>
          </a:prstGeom>
          <a:solidFill>
            <a:schemeClr val="bg1"/>
          </a:solidFill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サイト内メール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2340032" y="3717032"/>
            <a:ext cx="2520000" cy="540000"/>
          </a:xfrm>
          <a:prstGeom prst="wedgeRoundRectCallout">
            <a:avLst>
              <a:gd name="adj1" fmla="val 72602"/>
              <a:gd name="adj2" fmla="val -33443"/>
              <a:gd name="adj3" fmla="val 16667"/>
            </a:avLst>
          </a:prstGeom>
          <a:solidFill>
            <a:schemeClr val="bg1"/>
          </a:solidFill>
          <a:ln w="3810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友だちを探す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8" name="図 27" descr="C:\Users\tip-off\AppData\Local\Microsoft\Windows\Temporary Internet Files\Content.IE5\VXYWWFSL\MC900417462[1].wmf"/>
          <p:cNvPicPr/>
          <p:nvPr/>
        </p:nvPicPr>
        <p:blipFill>
          <a:blip r:embed="rId6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2" y="5035785"/>
            <a:ext cx="1296030" cy="15615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角丸四角形吹き出し 28"/>
          <p:cNvSpPr/>
          <p:nvPr/>
        </p:nvSpPr>
        <p:spPr>
          <a:xfrm>
            <a:off x="1692080" y="5373216"/>
            <a:ext cx="3240000" cy="1080000"/>
          </a:xfrm>
          <a:prstGeom prst="wedgeRoundRectCallout">
            <a:avLst>
              <a:gd name="adj1" fmla="val -65351"/>
              <a:gd name="adj2" fmla="val -4582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2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どの範囲に公開</a:t>
            </a:r>
            <a:endParaRPr lang="en-US" altLang="ja-JP" sz="3200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2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しているのか？</a:t>
            </a:r>
            <a:endParaRPr lang="en-US" altLang="ja-JP" sz="3200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7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高度情報化社会の理解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90008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インターネットや情報通信機器の</a:t>
            </a:r>
            <a:endParaRPr kumimoji="1"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普及に伴う、子どもの生活の変化</a:t>
            </a:r>
            <a:endParaRPr kumimoji="1"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について、あなたが</a:t>
            </a:r>
            <a:r>
              <a:rPr kumimoji="1"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育った時代と</a:t>
            </a:r>
            <a:endParaRPr kumimoji="1"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比較してみましょう。</a:t>
            </a:r>
            <a:endParaRPr kumimoji="1"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3568" y="4077072"/>
            <a:ext cx="55446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個人で考える</a:t>
            </a:r>
            <a:r>
              <a:rPr kumimoji="1" lang="en-US" altLang="ja-JP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</a:t>
            </a:r>
            <a:r>
              <a:rPr kumimoji="1"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</a:t>
            </a:r>
            <a:r>
              <a:rPr kumimoji="1" lang="en-US" altLang="ja-JP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4941168"/>
            <a:ext cx="55446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kumimoji="1"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r>
              <a:rPr kumimoji="1" lang="en-US" altLang="ja-JP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kumimoji="1"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組で情報交換</a:t>
            </a:r>
            <a:r>
              <a:rPr kumimoji="1" lang="en-US" altLang="ja-JP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</a:t>
            </a:r>
            <a:r>
              <a:rPr kumimoji="1"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</a:t>
            </a:r>
            <a:r>
              <a:rPr kumimoji="1" lang="en-US" altLang="ja-JP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5805264"/>
            <a:ext cx="55446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381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kumimoji="1"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r>
              <a:rPr kumimoji="1" lang="en-US" altLang="ja-JP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kumimoji="1"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組で情報共有</a:t>
            </a:r>
            <a:r>
              <a:rPr kumimoji="1" lang="en-US" altLang="ja-JP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</a:t>
            </a:r>
            <a:r>
              <a:rPr kumimoji="1"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</a:t>
            </a:r>
            <a:r>
              <a:rPr kumimoji="1" lang="en-US" altLang="ja-JP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右中かっこ 5"/>
          <p:cNvSpPr/>
          <p:nvPr/>
        </p:nvSpPr>
        <p:spPr>
          <a:xfrm>
            <a:off x="6444208" y="4005064"/>
            <a:ext cx="288032" cy="2592288"/>
          </a:xfrm>
          <a:prstGeom prst="rightBrace">
            <a:avLst>
              <a:gd name="adj1" fmla="val 112500"/>
              <a:gd name="adj2" fmla="val 50000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876456" y="4653136"/>
            <a:ext cx="1800000" cy="1296144"/>
          </a:xfrm>
          <a:prstGeom prst="roundRect">
            <a:avLst>
              <a:gd name="adj" fmla="val 325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全体で</a:t>
            </a:r>
            <a:endParaRPr kumimoji="1" lang="en-US" altLang="ja-JP" sz="36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共有</a:t>
            </a:r>
            <a:endParaRPr kumimoji="1" lang="ja-JP" altLang="en-US" sz="3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8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どこまでが個人情報？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049448"/>
          </a:xfrm>
        </p:spPr>
        <p:txBody>
          <a:bodyPr/>
          <a:lstStyle/>
          <a:p>
            <a:pPr marL="109538" indent="0" eaLnBrk="1" hangingPunct="1">
              <a:lnSpc>
                <a:spcPts val="3300"/>
              </a:lnSpc>
              <a:buNone/>
              <a:defRPr/>
            </a:pPr>
            <a:r>
              <a:rPr lang="ja-JP" altLang="en-US" sz="3000" spc="-300" dirty="0" smtClean="0">
                <a:latin typeface="ＭＳ ゴシック" pitchFamily="49" charset="-128"/>
                <a:ea typeface="ＭＳ ゴシック" pitchFamily="49" charset="-128"/>
              </a:rPr>
              <a:t> □ 郵便番号や住所</a:t>
            </a:r>
            <a:r>
              <a:rPr lang="ja-JP" altLang="en-US" sz="30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000" spc="-300" dirty="0" smtClean="0">
                <a:latin typeface="ＭＳ ゴシック" pitchFamily="49" charset="-128"/>
                <a:ea typeface="ＭＳ ゴシック" pitchFamily="49" charset="-128"/>
              </a:rPr>
              <a:t>　　□ 銀行</a:t>
            </a:r>
            <a:r>
              <a:rPr lang="ja-JP" altLang="en-US" sz="3000" spc="-300" dirty="0">
                <a:latin typeface="ＭＳ ゴシック" pitchFamily="49" charset="-128"/>
                <a:ea typeface="ＭＳ ゴシック" pitchFamily="49" charset="-128"/>
              </a:rPr>
              <a:t>の口座</a:t>
            </a:r>
            <a:r>
              <a:rPr lang="ja-JP" altLang="en-US" sz="3000" spc="-300" dirty="0" smtClean="0">
                <a:latin typeface="ＭＳ ゴシック" pitchFamily="49" charset="-128"/>
                <a:ea typeface="ＭＳ ゴシック" pitchFamily="49" charset="-128"/>
              </a:rPr>
              <a:t>番号</a:t>
            </a:r>
            <a:endParaRPr lang="en-US" altLang="ja-JP" sz="3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lnSpc>
                <a:spcPts val="3300"/>
              </a:lnSpc>
              <a:buNone/>
              <a:defRPr/>
            </a:pPr>
            <a:r>
              <a:rPr lang="ja-JP" altLang="en-US" sz="3000" spc="-300" dirty="0" smtClean="0">
                <a:latin typeface="ＭＳ ゴシック" pitchFamily="49" charset="-128"/>
                <a:ea typeface="ＭＳ ゴシック" pitchFamily="49" charset="-128"/>
              </a:rPr>
              <a:t> □ 氏名</a:t>
            </a:r>
            <a:r>
              <a:rPr lang="ja-JP" altLang="en-US" sz="30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000" spc="-300" dirty="0" smtClean="0">
                <a:latin typeface="ＭＳ ゴシック" pitchFamily="49" charset="-128"/>
                <a:ea typeface="ＭＳ ゴシック" pitchFamily="49" charset="-128"/>
              </a:rPr>
              <a:t>　　　　　　　□ ＩＤ</a:t>
            </a:r>
            <a:r>
              <a:rPr lang="ja-JP" altLang="en-US" sz="3000" spc="-300" dirty="0">
                <a:latin typeface="ＭＳ ゴシック" pitchFamily="49" charset="-128"/>
                <a:ea typeface="ＭＳ ゴシック" pitchFamily="49" charset="-128"/>
              </a:rPr>
              <a:t>やパスワード</a:t>
            </a:r>
            <a:endParaRPr lang="en-US" altLang="ja-JP" sz="3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lnSpc>
                <a:spcPts val="3300"/>
              </a:lnSpc>
              <a:buNone/>
              <a:defRPr/>
            </a:pPr>
            <a:r>
              <a:rPr lang="ja-JP" altLang="en-US" sz="3000" spc="-300" dirty="0" smtClean="0">
                <a:latin typeface="ＭＳ ゴシック" pitchFamily="49" charset="-128"/>
                <a:ea typeface="ＭＳ ゴシック" pitchFamily="49" charset="-128"/>
              </a:rPr>
              <a:t> □ 性別　　　</a:t>
            </a:r>
            <a:r>
              <a:rPr lang="ja-JP" altLang="en-US" sz="30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000" spc="-300" dirty="0" smtClean="0">
                <a:latin typeface="ＭＳ ゴシック" pitchFamily="49" charset="-128"/>
                <a:ea typeface="ＭＳ ゴシック" pitchFamily="49" charset="-128"/>
              </a:rPr>
              <a:t>　　　　□ 学校名</a:t>
            </a:r>
            <a:endParaRPr lang="en-US" altLang="ja-JP" sz="3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lnSpc>
                <a:spcPts val="3300"/>
              </a:lnSpc>
              <a:buNone/>
              <a:defRPr/>
            </a:pPr>
            <a:r>
              <a:rPr lang="ja-JP" altLang="en-US" sz="3000" spc="-300" dirty="0" smtClean="0">
                <a:latin typeface="ＭＳ ゴシック" pitchFamily="49" charset="-128"/>
                <a:ea typeface="ＭＳ ゴシック" pitchFamily="49" charset="-128"/>
              </a:rPr>
              <a:t> □ 年齢や生年月日</a:t>
            </a:r>
            <a:r>
              <a:rPr lang="ja-JP" altLang="en-US" sz="30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000" spc="-300" dirty="0" smtClean="0">
                <a:latin typeface="ＭＳ ゴシック" pitchFamily="49" charset="-128"/>
                <a:ea typeface="ＭＳ ゴシック" pitchFamily="49" charset="-128"/>
              </a:rPr>
              <a:t>　　□ クラス</a:t>
            </a:r>
            <a:r>
              <a:rPr lang="ja-JP" altLang="en-US" sz="3000" spc="-300" dirty="0">
                <a:latin typeface="ＭＳ ゴシック" pitchFamily="49" charset="-128"/>
                <a:ea typeface="ＭＳ ゴシック" pitchFamily="49" charset="-128"/>
              </a:rPr>
              <a:t>や学籍</a:t>
            </a:r>
            <a:r>
              <a:rPr lang="ja-JP" altLang="en-US" sz="3000" spc="-300" dirty="0" smtClean="0">
                <a:latin typeface="ＭＳ ゴシック" pitchFamily="49" charset="-128"/>
                <a:ea typeface="ＭＳ ゴシック" pitchFamily="49" charset="-128"/>
              </a:rPr>
              <a:t>番号</a:t>
            </a:r>
            <a:endParaRPr lang="en-US" altLang="ja-JP" sz="3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lnSpc>
                <a:spcPts val="3300"/>
              </a:lnSpc>
              <a:buNone/>
              <a:defRPr/>
            </a:pPr>
            <a:r>
              <a:rPr lang="ja-JP" altLang="en-US" sz="3000" spc="-300" dirty="0" smtClean="0">
                <a:latin typeface="ＭＳ ゴシック" pitchFamily="49" charset="-128"/>
                <a:ea typeface="ＭＳ ゴシック" pitchFamily="49" charset="-128"/>
              </a:rPr>
              <a:t> □ 家族構成　　　　　　□ あだ</a:t>
            </a:r>
            <a:r>
              <a:rPr lang="ja-JP" altLang="en-US" sz="3000" spc="-300" dirty="0">
                <a:latin typeface="ＭＳ ゴシック" pitchFamily="49" charset="-128"/>
                <a:ea typeface="ＭＳ ゴシック" pitchFamily="49" charset="-128"/>
              </a:rPr>
              <a:t>名</a:t>
            </a:r>
            <a:r>
              <a:rPr lang="ja-JP" altLang="en-US" sz="2400" spc="-300" dirty="0">
                <a:latin typeface="ＭＳ ゴシック" pitchFamily="49" charset="-128"/>
                <a:ea typeface="ＭＳ ゴシック" pitchFamily="49" charset="-128"/>
              </a:rPr>
              <a:t>（ニックネーム</a:t>
            </a:r>
            <a:r>
              <a:rPr lang="ja-JP" altLang="en-US" sz="2400" spc="-300" dirty="0" smtClean="0">
                <a:latin typeface="ＭＳ ゴシック" pitchFamily="49" charset="-128"/>
                <a:ea typeface="ＭＳ ゴシック" pitchFamily="49" charset="-128"/>
              </a:rPr>
              <a:t>）</a:t>
            </a:r>
            <a:endParaRPr lang="en-US" altLang="ja-JP" sz="24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lnSpc>
                <a:spcPts val="3300"/>
              </a:lnSpc>
              <a:buNone/>
              <a:defRPr/>
            </a:pPr>
            <a:r>
              <a:rPr lang="ja-JP" altLang="en-US" sz="3000" spc="-300" dirty="0" smtClean="0">
                <a:latin typeface="ＭＳ ゴシック" pitchFamily="49" charset="-128"/>
                <a:ea typeface="ＭＳ ゴシック" pitchFamily="49" charset="-128"/>
              </a:rPr>
              <a:t> □ 顔や制服姿の写真　　□ 近所の観光名所</a:t>
            </a:r>
            <a:endParaRPr lang="en-US" altLang="ja-JP" sz="3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lnSpc>
                <a:spcPts val="3300"/>
              </a:lnSpc>
              <a:buNone/>
              <a:defRPr/>
            </a:pPr>
            <a:r>
              <a:rPr lang="ja-JP" altLang="en-US" sz="3000" spc="-300" dirty="0" smtClean="0">
                <a:latin typeface="ＭＳ ゴシック" pitchFamily="49" charset="-128"/>
                <a:ea typeface="ＭＳ ゴシック" pitchFamily="49" charset="-128"/>
              </a:rPr>
              <a:t> □ 電話番号　　　　　　□ 利用している駅名</a:t>
            </a:r>
            <a:endParaRPr lang="en-US" altLang="ja-JP" sz="3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lnSpc>
                <a:spcPts val="3300"/>
              </a:lnSpc>
              <a:buNone/>
              <a:defRPr/>
            </a:pPr>
            <a:r>
              <a:rPr lang="ja-JP" altLang="en-US" sz="3000" spc="-300" dirty="0" smtClean="0">
                <a:latin typeface="ＭＳ ゴシック" pitchFamily="49" charset="-128"/>
                <a:ea typeface="ＭＳ ゴシック" pitchFamily="49" charset="-128"/>
              </a:rPr>
              <a:t> □ メールアドレス</a:t>
            </a:r>
            <a:endParaRPr lang="en-US" altLang="ja-JP" sz="3000" spc="-300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2" name="図 11" descr="C:\Users\tip-off\AppData\Local\Microsoft\Windows\Temporary Internet Files\Content.IE5\T1Z10GB2\MC900417478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05" y="5051184"/>
            <a:ext cx="1264683" cy="16181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角丸四角形吹き出し 12"/>
          <p:cNvSpPr/>
          <p:nvPr/>
        </p:nvSpPr>
        <p:spPr>
          <a:xfrm>
            <a:off x="467544" y="5589240"/>
            <a:ext cx="7200000" cy="1080000"/>
          </a:xfrm>
          <a:prstGeom prst="wedgeRoundRectCallout">
            <a:avLst>
              <a:gd name="adj1" fmla="val 55199"/>
              <a:gd name="adj2" fmla="val -14301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個人情報とは、</a:t>
            </a:r>
            <a:endParaRPr lang="en-US" altLang="ja-JP" sz="3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特定の個人を識別できる情報のこと！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6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5"/>
            <a:ext cx="8892479" cy="2880319"/>
          </a:xfrm>
        </p:spPr>
        <p:txBody>
          <a:bodyPr rtlCol="0"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500" spc="-300" dirty="0" smtClean="0">
                <a:latin typeface="ＭＳ ゴシック" pitchFamily="49" charset="-128"/>
                <a:ea typeface="ＭＳ ゴシック" pitchFamily="49" charset="-128"/>
              </a:rPr>
              <a:t>デジタルカメラなどには、</a:t>
            </a:r>
            <a:endParaRPr lang="en-US" altLang="ja-JP" sz="35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500" spc="-300" dirty="0" smtClean="0">
                <a:latin typeface="ＭＳ ゴシック" pitchFamily="49" charset="-128"/>
                <a:ea typeface="ＭＳ ゴシック" pitchFamily="49" charset="-128"/>
              </a:rPr>
              <a:t>写真データにＧＰＳ位置</a:t>
            </a:r>
            <a:endParaRPr lang="en-US" altLang="ja-JP" sz="35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500" spc="-300" dirty="0" smtClean="0">
                <a:latin typeface="ＭＳ ゴシック" pitchFamily="49" charset="-128"/>
                <a:ea typeface="ＭＳ ゴシック" pitchFamily="49" charset="-128"/>
              </a:rPr>
              <a:t>情報を自動的に付加する</a:t>
            </a:r>
            <a:endParaRPr lang="en-US" altLang="ja-JP" sz="35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500" spc="-300" dirty="0" smtClean="0">
                <a:latin typeface="ＭＳ ゴシック" pitchFamily="49" charset="-128"/>
                <a:ea typeface="ＭＳ ゴシック" pitchFamily="49" charset="-128"/>
              </a:rPr>
              <a:t>機能がある。</a:t>
            </a:r>
            <a:endParaRPr lang="en-US" altLang="ja-JP" sz="3500" spc="-3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ＧＰＳ機能に注意！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23CF16-3C31-40B5-935C-7C2E5BF2DE3B}" type="slidenum">
              <a:rPr lang="ja-JP" altLang="en-US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pic>
        <p:nvPicPr>
          <p:cNvPr id="2050" name="Picture 2" descr="C:\Users\daikichiya\Desktop\小諸商業高等学校\ＧＡＰ総セ写真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484785"/>
            <a:ext cx="3456384" cy="2592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ikichiya\Desktop\小諸商業高等学校\ＧＡＰデータ総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6044480" cy="11585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 descr="C:\Users\tip-off\AppData\Local\Microsoft\Windows\Temporary Internet Files\Content.IE5\Z8A9D3A7\MC900417476[1].wmf"/>
          <p:cNvPicPr/>
          <p:nvPr/>
        </p:nvPicPr>
        <p:blipFill>
          <a:blip r:embed="rId6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21" y="4797152"/>
            <a:ext cx="1384153" cy="16160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角丸四角形吹き出し 12"/>
          <p:cNvSpPr/>
          <p:nvPr/>
        </p:nvSpPr>
        <p:spPr>
          <a:xfrm>
            <a:off x="467544" y="5445224"/>
            <a:ext cx="6840000" cy="1152000"/>
          </a:xfrm>
          <a:prstGeom prst="wedgeRoundRectCallout">
            <a:avLst>
              <a:gd name="adj1" fmla="val 60290"/>
              <a:gd name="adj2" fmla="val -22290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写真をネットに公開すると</a:t>
            </a:r>
            <a:r>
              <a:rPr lang="en-US" altLang="ja-JP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…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住所が特定されてしまいます！</a:t>
            </a:r>
            <a:endParaRPr lang="en-US" altLang="ja-JP" sz="3600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95536" y="2780928"/>
            <a:ext cx="4752528" cy="3906696"/>
          </a:xfrm>
          <a:prstGeom prst="roundRect">
            <a:avLst>
              <a:gd name="adj" fmla="val 6041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ja-JP" altLang="en-US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 ５名で</a:t>
            </a:r>
            <a:endParaRPr lang="en-US" altLang="ja-JP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 グループ</a:t>
            </a:r>
            <a:endParaRPr lang="en-US" altLang="ja-JP" sz="28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 チャット</a:t>
            </a:r>
            <a:endParaRPr kumimoji="1" lang="ja-JP" altLang="en-US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グループチャット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32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48478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メンバー以外は見ること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ができない</a:t>
            </a:r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掲示板です。</a:t>
            </a: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11560" y="2996952"/>
            <a:ext cx="504056" cy="522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Ａ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195736" y="2996952"/>
            <a:ext cx="504056" cy="5223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Ｂ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11560" y="4850896"/>
            <a:ext cx="504056" cy="5223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Ｃ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979712" y="4850896"/>
            <a:ext cx="504056" cy="5223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Ｄ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419872" y="4869160"/>
            <a:ext cx="504056" cy="5223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Ｅ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652120" y="1412776"/>
            <a:ext cx="3168352" cy="5112568"/>
          </a:xfrm>
          <a:prstGeom prst="roundRect">
            <a:avLst>
              <a:gd name="adj" fmla="val 10451"/>
            </a:avLst>
          </a:prstGeom>
          <a:effectLst>
            <a:outerShdw dist="1270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868144" y="1700808"/>
            <a:ext cx="2664296" cy="44644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868144" y="1700808"/>
            <a:ext cx="2664296" cy="57606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グループ名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940152" y="2852936"/>
            <a:ext cx="504056" cy="522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Ａ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444208" y="2852936"/>
            <a:ext cx="504056" cy="5223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Ｂ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948264" y="2852936"/>
            <a:ext cx="504056" cy="5223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Ｃ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452320" y="2852936"/>
            <a:ext cx="504056" cy="5223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Ｄ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956376" y="2852936"/>
            <a:ext cx="504056" cy="5223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Ｅ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940152" y="3554752"/>
            <a:ext cx="504056" cy="522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Ａ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868144" y="2348879"/>
            <a:ext cx="2664296" cy="43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メンバー５名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940152" y="4221088"/>
            <a:ext cx="504056" cy="5223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Ｂ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940152" y="5517232"/>
            <a:ext cx="504056" cy="5223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Ｄ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940152" y="4869160"/>
            <a:ext cx="504056" cy="5223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Ｃ</a:t>
            </a:r>
            <a:endParaRPr kumimoji="1"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34" name="図 33" descr="C:\Users\tip-off\AppData\Local\Microsoft\Windows\Temporary Internet Files\Content.IE5\20BD1ANF\MC900417466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96019"/>
            <a:ext cx="1080006" cy="1329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図 35" descr="C:\Users\tip-off\AppData\Local\Microsoft\Windows\Temporary Internet Files\Content.IE5\Z8A9D3A7\MC900417476[1].wmf"/>
          <p:cNvPicPr/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1080006" cy="1260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図 36" descr="C:\Users\tip-off\AppData\Local\Microsoft\Windows\Temporary Internet Files\Content.IE5\T1Z10GB2\MC900417478[1].wmf"/>
          <p:cNvPicPr/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0" y="5143464"/>
            <a:ext cx="1080006" cy="13818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図 39" descr="C:\Users\tip-off\AppData\Local\Microsoft\Windows\Temporary Internet Files\Content.IE5\UL02BU82\MC900417470[1].wmf"/>
          <p:cNvPicPr/>
          <p:nvPr/>
        </p:nvPicPr>
        <p:blipFill>
          <a:blip r:embed="rId6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56272"/>
            <a:ext cx="1080006" cy="14690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図 42" descr="C:\Users\tip-off\AppData\Local\Microsoft\Windows\Temporary Internet Files\Content.IE5\VXYWWFSL\MC900417462[1].wmf"/>
          <p:cNvPicPr/>
          <p:nvPr/>
        </p:nvPicPr>
        <p:blipFill>
          <a:blip r:embed="rId7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47464"/>
            <a:ext cx="1080006" cy="13012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角丸四角形吹き出し 43"/>
          <p:cNvSpPr/>
          <p:nvPr/>
        </p:nvSpPr>
        <p:spPr>
          <a:xfrm>
            <a:off x="4788024" y="6116747"/>
            <a:ext cx="2880000" cy="540000"/>
          </a:xfrm>
          <a:prstGeom prst="wedgeRoundRectCallout">
            <a:avLst>
              <a:gd name="adj1" fmla="val -62154"/>
              <a:gd name="adj2" fmla="val -58300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2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どうしよう？</a:t>
            </a:r>
            <a:endParaRPr lang="en-US" altLang="ja-JP" sz="3200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6516216" y="3573016"/>
            <a:ext cx="1980000" cy="504056"/>
          </a:xfrm>
          <a:prstGeom prst="wedgeRoundRectCallout">
            <a:avLst>
              <a:gd name="adj1" fmla="val -62758"/>
              <a:gd name="adj2" fmla="val -41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テスト満点！</a:t>
            </a:r>
            <a:endParaRPr kumimoji="1" lang="ja-JP" altLang="en-US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角丸四角形吹き出し 34"/>
          <p:cNvSpPr/>
          <p:nvPr/>
        </p:nvSpPr>
        <p:spPr>
          <a:xfrm>
            <a:off x="6516216" y="4869160"/>
            <a:ext cx="1980000" cy="504056"/>
          </a:xfrm>
          <a:prstGeom prst="wedgeRoundRectCallout">
            <a:avLst>
              <a:gd name="adj1" fmla="val -62758"/>
              <a:gd name="adj2" fmla="val -41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オレもそう思う</a:t>
            </a:r>
            <a:endParaRPr kumimoji="1" lang="ja-JP" altLang="en-US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6516216" y="5517232"/>
            <a:ext cx="1980000" cy="504056"/>
          </a:xfrm>
          <a:prstGeom prst="wedgeRoundRectCallout">
            <a:avLst>
              <a:gd name="adj1" fmla="val -62758"/>
              <a:gd name="adj2" fmla="val -41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外しちゃう？</a:t>
            </a:r>
            <a:endParaRPr kumimoji="1" lang="ja-JP" altLang="en-US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6516216" y="4221088"/>
            <a:ext cx="1980000" cy="504056"/>
          </a:xfrm>
          <a:prstGeom prst="wedgeRoundRectCallout">
            <a:avLst>
              <a:gd name="adj1" fmla="val -62758"/>
              <a:gd name="adj2" fmla="val -41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うざい！</a:t>
            </a:r>
            <a:endParaRPr kumimoji="1" lang="ja-JP" altLang="en-US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95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8" grpId="0" animBg="1"/>
      <p:bldP spid="41" grpId="0" animBg="1"/>
      <p:bldP spid="44" grpId="0" animBg="1"/>
      <p:bldP spid="13" grpId="0" animBg="1"/>
      <p:bldP spid="35" grpId="0" animBg="1"/>
      <p:bldP spid="39" grpId="0" animBg="1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インターネットの常識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/>
          <a:lstStyle/>
          <a:p>
            <a:pPr marL="109538" indent="0" eaLnBrk="1" hangingPunct="1">
              <a:lnSpc>
                <a:spcPts val="4800"/>
              </a:lnSpc>
              <a:buNone/>
              <a:defRPr/>
            </a:pPr>
            <a:r>
              <a:rPr lang="ja-JP" altLang="en-US" sz="4400" spc="-300" dirty="0" smtClean="0">
                <a:latin typeface="ＭＳ ゴシック" pitchFamily="49" charset="-128"/>
                <a:ea typeface="ＭＳ ゴシック" pitchFamily="49" charset="-128"/>
              </a:rPr>
              <a:t>・情報</a:t>
            </a:r>
            <a:r>
              <a:rPr lang="ja-JP" altLang="en-US" sz="4400" spc="-300" dirty="0">
                <a:latin typeface="ＭＳ ゴシック" pitchFamily="49" charset="-128"/>
                <a:ea typeface="ＭＳ ゴシック" pitchFamily="49" charset="-128"/>
              </a:rPr>
              <a:t>を全世界に公開して</a:t>
            </a:r>
            <a:r>
              <a:rPr lang="ja-JP" altLang="en-US" sz="4400" spc="-300" dirty="0" smtClean="0">
                <a:latin typeface="ＭＳ ゴシック" pitchFamily="49" charset="-128"/>
                <a:ea typeface="ＭＳ ゴシック" pitchFamily="49" charset="-128"/>
              </a:rPr>
              <a:t>いる。</a:t>
            </a:r>
            <a:endParaRPr lang="en-US" altLang="ja-JP" sz="44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lnSpc>
                <a:spcPts val="4800"/>
              </a:lnSpc>
              <a:buNone/>
              <a:defRPr/>
            </a:pPr>
            <a:r>
              <a:rPr lang="ja-JP" altLang="en-US" sz="4400" spc="-300" dirty="0" smtClean="0"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lang="ja-JP" altLang="en-US" sz="4400" spc="-300" dirty="0">
                <a:latin typeface="ＭＳ ゴシック" pitchFamily="49" charset="-128"/>
                <a:ea typeface="ＭＳ ゴシック" pitchFamily="49" charset="-128"/>
              </a:rPr>
              <a:t>情報を取り消すことはできない。</a:t>
            </a:r>
            <a:endParaRPr lang="en-US" altLang="ja-JP" sz="44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lnSpc>
                <a:spcPts val="4800"/>
              </a:lnSpc>
              <a:buNone/>
              <a:defRPr/>
            </a:pPr>
            <a:r>
              <a:rPr lang="ja-JP" altLang="en-US" sz="4400" spc="-300" dirty="0" smtClean="0">
                <a:latin typeface="ＭＳ ゴシック" pitchFamily="49" charset="-128"/>
                <a:ea typeface="ＭＳ ゴシック" pitchFamily="49" charset="-128"/>
              </a:rPr>
              <a:t>・ネットの世界は匿名ではない。</a:t>
            </a:r>
            <a:endParaRPr lang="en-US" altLang="ja-JP" sz="44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lnSpc>
                <a:spcPts val="4800"/>
              </a:lnSpc>
              <a:buNone/>
              <a:defRPr/>
            </a:pPr>
            <a:r>
              <a:rPr lang="ja-JP" altLang="en-US" sz="4400" spc="-300" dirty="0" smtClean="0">
                <a:latin typeface="ＭＳ ゴシック" pitchFamily="49" charset="-128"/>
                <a:ea typeface="ＭＳ ゴシック" pitchFamily="49" charset="-128"/>
              </a:rPr>
              <a:t>・リスクを背負うのは自分。</a:t>
            </a:r>
            <a:endParaRPr lang="en-US" altLang="ja-JP" sz="4400" spc="-3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251520" y="4509120"/>
            <a:ext cx="8892480" cy="936104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 eaLnBrk="1" hangingPunct="1">
              <a:buFont typeface="Arial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マ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ナー　</a:t>
            </a: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モ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ラル　</a:t>
            </a: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ル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ール </a:t>
            </a:r>
            <a:r>
              <a:rPr lang="ja-JP" altLang="en-US" sz="4000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⇒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800" b="1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ま･も･</a:t>
            </a:r>
            <a:r>
              <a:rPr lang="ja-JP" altLang="en-US" sz="4800" b="1" spc="-300" dirty="0" err="1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る</a:t>
            </a:r>
            <a:endParaRPr lang="en-US" altLang="ja-JP" sz="4800" b="1" spc="-3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8" name="図 7" descr="C:\Users\tip-off\AppData\Local\Microsoft\Windows\Temporary Internet Files\Content.IE5\U0YHI7MX\MC900417472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60" y="5301208"/>
            <a:ext cx="1825028" cy="1368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角丸四角形吹き出し 9"/>
          <p:cNvSpPr/>
          <p:nvPr/>
        </p:nvSpPr>
        <p:spPr>
          <a:xfrm>
            <a:off x="1331640" y="5805344"/>
            <a:ext cx="5400000" cy="720000"/>
          </a:xfrm>
          <a:prstGeom prst="wedgeRoundRectCallout">
            <a:avLst>
              <a:gd name="adj1" fmla="val 60325"/>
              <a:gd name="adj2" fmla="val 16710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自分も 相手も 大切に！</a:t>
            </a:r>
            <a:endParaRPr lang="en-US" altLang="ja-JP" sz="36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59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 困ったとき！誰に相談する？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4784"/>
            <a:ext cx="88924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44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ネットいじめ</a:t>
            </a:r>
            <a:endParaRPr lang="en-US" altLang="ja-JP" sz="4400" u="sng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・意図的に悪口を書き込む。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・意図せぬ相手に会話が漏れる。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・ＳＮＳから「仲間外し」にする。</a:t>
            </a:r>
            <a:endParaRPr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251520" y="4293096"/>
            <a:ext cx="8892480" cy="756084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 eaLnBrk="1" hangingPunct="1">
              <a:buFont typeface="Arial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大人が気付く頃には、深刻な事態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に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！</a:t>
            </a:r>
          </a:p>
        </p:txBody>
      </p:sp>
      <p:pic>
        <p:nvPicPr>
          <p:cNvPr id="10" name="図 9" descr="C:\Users\tip-off\AppData\Local\Microsoft\Windows\Temporary Internet Files\Content.IE5\VXYWWFSL\MC900417462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3176"/>
            <a:ext cx="1296030" cy="15615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角丸四角形吹き出し 10"/>
          <p:cNvSpPr/>
          <p:nvPr/>
        </p:nvSpPr>
        <p:spPr>
          <a:xfrm>
            <a:off x="467544" y="5301208"/>
            <a:ext cx="6840000" cy="1260000"/>
          </a:xfrm>
          <a:prstGeom prst="wedgeRoundRectCallout">
            <a:avLst>
              <a:gd name="adj1" fmla="val 60293"/>
              <a:gd name="adj2" fmla="val 2601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ネットの外で、信頼できる大人</a:t>
            </a:r>
            <a:endParaRPr lang="en-US" altLang="ja-JP" sz="3600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教師や保護者</a:t>
            </a:r>
            <a:r>
              <a:rPr lang="en-US" altLang="ja-JP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3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に相談する！</a:t>
            </a:r>
            <a:endParaRPr lang="en-US" altLang="ja-JP" sz="3600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17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spc="-3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 子どもに相談されたら</a:t>
            </a:r>
            <a:r>
              <a:rPr lang="en-US" altLang="ja-JP" sz="5000" spc="-3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…</a:t>
            </a:r>
            <a:endParaRPr lang="ja-JP" altLang="en-US" sz="5000" spc="-300" dirty="0" smtClean="0">
              <a:solidFill>
                <a:schemeClr val="tx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348880"/>
            <a:ext cx="8892480" cy="2016224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子どもは、ネットでのトラブルを</a:t>
            </a:r>
            <a:endParaRPr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大人に相談するとき、相当な勇気</a:t>
            </a:r>
            <a:endParaRPr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を出して話しています。</a:t>
            </a:r>
            <a:endParaRPr lang="en-US" altLang="ja-JP" sz="28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C26FD-330A-4D01-A4F6-B89431642C98}" type="slidenum">
              <a:rPr lang="ja-JP" altLang="en-US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67544" y="1484864"/>
            <a:ext cx="6480000" cy="7200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4000" spc="-3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「話してくれてありがとう」</a:t>
            </a:r>
            <a:endParaRPr lang="en-US" altLang="ja-JP" sz="4000" spc="-3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2" name="図 11" descr="C:\Users\tip-off\AppData\Local\Microsoft\Windows\Temporary Internet Files\Content.IE5\T1Z10GB2\MC900417478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861048"/>
            <a:ext cx="1264683" cy="16181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角丸四角形吹き出し 12"/>
          <p:cNvSpPr/>
          <p:nvPr/>
        </p:nvSpPr>
        <p:spPr>
          <a:xfrm>
            <a:off x="432360" y="4797152"/>
            <a:ext cx="7380000" cy="1620000"/>
          </a:xfrm>
          <a:prstGeom prst="wedgeRoundRectCallout">
            <a:avLst>
              <a:gd name="adj1" fmla="val 54438"/>
              <a:gd name="adj2" fmla="val -44925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子どもを指導することも大切です！</a:t>
            </a:r>
            <a:endParaRPr lang="en-US" altLang="ja-JP" sz="3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そして、</a:t>
            </a:r>
            <a:r>
              <a:rPr lang="ja-JP" altLang="en-US" sz="3200" dirty="0" smtClean="0">
                <a:solidFill>
                  <a:srgbClr val="0000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相談してくれたことへの感謝の気持ちを伝える</a:t>
            </a:r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ことも大切で</a:t>
            </a:r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</a:t>
            </a:r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！</a:t>
            </a:r>
            <a:endParaRPr lang="en-US" altLang="ja-JP" sz="3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52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728192"/>
          </a:xfrm>
        </p:spPr>
        <p:txBody>
          <a:bodyPr lIns="0" tIns="0" rIns="0" bIns="0" rtlCol="0" anchor="b" anchorCtr="0">
            <a:noAutofit/>
          </a:bodyPr>
          <a:lstStyle/>
          <a:p>
            <a:pPr eaLnBrk="1" fontAlgn="auto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ja-JP" altLang="en-US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発達段階の特徴を知る</a:t>
            </a:r>
            <a:r>
              <a:rPr lang="en-US" altLang="ja-JP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/>
            </a:r>
            <a:br>
              <a:rPr lang="en-US" altLang="ja-JP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</a:br>
            <a:r>
              <a:rPr lang="ja-JP" altLang="en-US" sz="32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～情報</a:t>
            </a:r>
            <a:r>
              <a:rPr lang="ja-JP" altLang="en-US" sz="3200" spc="-300" dirty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通信機器</a:t>
            </a:r>
            <a:r>
              <a:rPr lang="ja-JP" altLang="en-US" sz="32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との関わり方について考える～</a:t>
            </a:r>
            <a:endParaRPr lang="ja-JP" altLang="en-US" sz="1050" spc="-300" dirty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89F223-F5FD-4345-8244-78D96A0D8E48}" type="slidenum">
              <a:rPr lang="ja-JP" altLang="en-US"/>
              <a:pPr>
                <a:defRPr/>
              </a:pPr>
              <a:t>36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pic>
        <p:nvPicPr>
          <p:cNvPr id="3074" name="Picture 2" descr="F:\H26個人研究\イラスト集\MP900449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39596"/>
            <a:ext cx="4824536" cy="361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発達段階の特徴</a:t>
            </a:r>
            <a:r>
              <a:rPr lang="en-US" altLang="ja-JP" sz="28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(</a:t>
            </a: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文部科学省より</a:t>
            </a:r>
            <a:r>
              <a:rPr lang="en-US" altLang="ja-JP" sz="28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)</a:t>
            </a:r>
            <a:endParaRPr lang="ja-JP" altLang="en-US" sz="5400" dirty="0" smtClean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3744536"/>
          </a:xfrm>
        </p:spPr>
        <p:txBody>
          <a:bodyPr rtlCol="0"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発達</a:t>
            </a:r>
            <a:r>
              <a:rPr lang="ja-JP" altLang="en-US" sz="4000" spc="-300" dirty="0">
                <a:latin typeface="ＭＳ ゴシック" pitchFamily="49" charset="-128"/>
                <a:ea typeface="ＭＳ ゴシック" pitchFamily="49" charset="-128"/>
              </a:rPr>
              <a:t>段階に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は個人差</a:t>
            </a:r>
            <a:r>
              <a:rPr lang="ja-JP" altLang="en-US" sz="4000" spc="-300" dirty="0"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あるもの</a:t>
            </a:r>
            <a:r>
              <a:rPr lang="ja-JP" altLang="en-US" sz="4000" spc="-300" dirty="0">
                <a:latin typeface="ＭＳ ゴシック" pitchFamily="49" charset="-128"/>
                <a:ea typeface="ＭＳ ゴシック" pitchFamily="49" charset="-128"/>
              </a:rPr>
              <a:t>の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、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多く</a:t>
            </a:r>
            <a:r>
              <a:rPr lang="ja-JP" altLang="en-US" sz="4000" spc="-300" dirty="0">
                <a:latin typeface="ＭＳ ゴシック" pitchFamily="49" charset="-128"/>
                <a:ea typeface="ＭＳ ゴシック" pitchFamily="49" charset="-128"/>
              </a:rPr>
              <a:t>の子どもに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共通して見られる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特徴が</a:t>
            </a:r>
            <a:r>
              <a:rPr lang="ja-JP" altLang="en-US" sz="4000" spc="-300" dirty="0">
                <a:latin typeface="ＭＳ ゴシック" pitchFamily="49" charset="-128"/>
                <a:ea typeface="ＭＳ ゴシック" pitchFamily="49" charset="-128"/>
              </a:rPr>
              <a:t>ある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。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　→その子の発達段階に応じた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spc="-300" dirty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4000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　　　　適切な対応と支援が必要！</a:t>
            </a:r>
            <a:endParaRPr lang="en-US" altLang="ja-JP" sz="4000" spc="-300" dirty="0">
              <a:solidFill>
                <a:srgbClr val="0000CC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61C1ED-4CBC-472F-8331-EA87184C0010}" type="slidenum">
              <a:rPr lang="ja-JP" altLang="en-US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pic>
        <p:nvPicPr>
          <p:cNvPr id="6" name="図 5" descr="C:\Users\tip-off\AppData\Local\Microsoft\Windows\Temporary Internet Files\Content.IE5\T1Z10GB2\MC900417478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05" y="5051184"/>
            <a:ext cx="1264683" cy="16181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角丸四角形吹き出し 6"/>
          <p:cNvSpPr/>
          <p:nvPr/>
        </p:nvSpPr>
        <p:spPr>
          <a:xfrm>
            <a:off x="395536" y="5229320"/>
            <a:ext cx="7200000" cy="1080000"/>
          </a:xfrm>
          <a:prstGeom prst="wedgeRoundRectCallout">
            <a:avLst>
              <a:gd name="adj1" fmla="val 57182"/>
              <a:gd name="adj2" fmla="val 19565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子どもの情報通信機器との関わり方を</a:t>
            </a:r>
            <a:endParaRPr lang="en-US" altLang="ja-JP" sz="3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大人</a:t>
            </a:r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が適切に管理、監督、支援する！</a:t>
            </a:r>
            <a:endParaRPr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4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乳幼児期</a:t>
            </a:r>
            <a:endParaRPr lang="ja-JP" altLang="en-US" sz="4000" dirty="0" smtClean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5"/>
          </a:xfrm>
        </p:spPr>
        <p:txBody>
          <a:bodyPr rtlCol="0"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愛着関係を形成</a:t>
            </a:r>
            <a:endParaRPr lang="en-US" altLang="ja-JP" sz="4000" u="sng" spc="-300" dirty="0" smtClean="0">
              <a:solidFill>
                <a:srgbClr val="0000CC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　→ 母親や父親など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特定の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大人との間に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05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道徳性や社会性の原点</a:t>
            </a:r>
            <a:endParaRPr lang="en-US" altLang="ja-JP" sz="4000" u="sng" spc="-300" dirty="0" smtClean="0">
              <a:solidFill>
                <a:srgbClr val="0000CC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　→ 遊び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などに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よる体験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活動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を通して学ぶ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05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家庭における問題</a:t>
            </a:r>
            <a:endParaRPr lang="en-US" altLang="ja-JP" sz="4000" u="sng" spc="-3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　→ 無関心、放任、過保護、過干渉、虐待</a:t>
            </a:r>
            <a:endParaRPr lang="ja-JP" altLang="en-US" sz="3600" spc="-3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0A4D50-AE5B-48A8-A442-7AB78A686F50}" type="slidenum">
              <a:rPr lang="ja-JP" altLang="en-US"/>
              <a:pPr>
                <a:defRPr/>
              </a:pPr>
              <a:t>38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</p:spTree>
    <p:extLst>
      <p:ext uri="{BB962C8B-B14F-4D97-AF65-F5344CB8AC3E}">
        <p14:creationId xmlns:p14="http://schemas.microsoft.com/office/powerpoint/2010/main" val="33538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学童期</a:t>
            </a:r>
            <a:r>
              <a:rPr lang="ja-JP" altLang="en-US" sz="40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（小学校低学年）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313"/>
            <a:ext cx="8892480" cy="5373687"/>
          </a:xfrm>
        </p:spPr>
        <p:txBody>
          <a:bodyPr rtlCol="0"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善悪についての理解と判断</a:t>
            </a:r>
            <a:endParaRPr lang="en-US" altLang="ja-JP" sz="4000" u="sng" spc="-300" dirty="0" smtClean="0">
              <a:solidFill>
                <a:srgbClr val="0000CC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大人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の言うこと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を守る中で学ぶ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小１プロブレム（社会性の未発達）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05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自然や美しいものに感動する</a:t>
            </a:r>
            <a:endParaRPr lang="en-US" altLang="ja-JP" sz="4000" u="sng" spc="-300" dirty="0" smtClean="0">
              <a:solidFill>
                <a:srgbClr val="0000CC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子ども同士の交流活動や自然体験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05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家庭における問題</a:t>
            </a:r>
            <a:endParaRPr lang="en-US" altLang="ja-JP" sz="4000" u="sng" spc="-3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子育てへの不安や悩み（ストレス）</a:t>
            </a:r>
            <a:endParaRPr lang="ja-JP" altLang="en-US" sz="3600" spc="-3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C7B4EB-306A-43E5-B30C-E72BF56C2B32}" type="slidenum">
              <a:rPr lang="ja-JP" altLang="en-US"/>
              <a:pPr>
                <a:defRPr/>
              </a:pPr>
              <a:t>39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</p:spTree>
    <p:extLst>
      <p:ext uri="{BB962C8B-B14F-4D97-AF65-F5344CB8AC3E}">
        <p14:creationId xmlns:p14="http://schemas.microsoft.com/office/powerpoint/2010/main" val="17330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1727770"/>
          </a:xfrm>
        </p:spPr>
        <p:txBody>
          <a:bodyPr lIns="0" tIns="0" rIns="0" bIns="0" rtlCol="0" anchor="b" anchorCtr="0">
            <a:noAutofit/>
          </a:bodyPr>
          <a:lstStyle/>
          <a:p>
            <a:pPr eaLnBrk="1" fontAlgn="auto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ja-JP" altLang="en-US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情報通信機器の機能を知る</a:t>
            </a:r>
            <a:r>
              <a:rPr lang="en-US" altLang="ja-JP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/>
            </a:r>
            <a:br>
              <a:rPr lang="en-US" altLang="ja-JP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</a:br>
            <a:r>
              <a:rPr lang="ja-JP" altLang="en-US" sz="36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～インターネットへの入口の多様化～</a:t>
            </a:r>
            <a:endParaRPr lang="ja-JP" altLang="en-US" sz="2000" spc="-300" dirty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89F223-F5FD-4345-8244-78D96A0D8E48}" type="slidenum">
              <a:rPr lang="ja-JP" altLang="en-US"/>
              <a:pPr>
                <a:defRPr/>
              </a:pPr>
              <a:t>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pic>
        <p:nvPicPr>
          <p:cNvPr id="1026" name="Picture 2" descr="C:\Users\tip-off\AppData\Local\Microsoft\Windows\Temporary Internet Files\Content.IE5\Z8A9D3A7\MC9004421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45064"/>
            <a:ext cx="1268580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ip-off\AppData\Local\Microsoft\Windows\Temporary Internet Files\Content.IE5\U0YHI7MX\MC90044212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28" y="2745064"/>
            <a:ext cx="1277150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ip-off\AppData\Local\Microsoft\Windows\Temporary Internet Files\Content.IE5\U0YHI7MX\MC90044212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03" y="4045138"/>
            <a:ext cx="1260000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ip-off\AppData\Local\Microsoft\Windows\Temporary Internet Files\Content.IE5\U0YHI7MX\MC90044212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63" y="5301208"/>
            <a:ext cx="1294280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ip-off\AppData\Local\Microsoft\Windows\Temporary Internet Files\Content.IE5\U0YHI7MX\MC90044212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25" y="4045138"/>
            <a:ext cx="1268568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ip-off\AppData\Local\Microsoft\Windows\Temporary Internet Files\Content.IE5\RX65R0GT\MC90044213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25" y="5301208"/>
            <a:ext cx="1294283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ip-off\AppData\Local\Microsoft\Windows\Temporary Internet Files\Content.IE5\RX65R0GT\MC900442135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745064"/>
            <a:ext cx="1260000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ip-off\AppData\Local\Microsoft\Windows\Temporary Internet Files\Content.IE5\RX65R0GT\MC900442140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55" y="5305138"/>
            <a:ext cx="1260000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ip-off\AppData\Local\Microsoft\Windows\Temporary Internet Files\Content.IE5\RX65R0GT\MC900442142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55" y="2785138"/>
            <a:ext cx="1260000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tip-off\AppData\Local\Microsoft\Windows\Temporary Internet Files\Content.IE5\ZSTLD0JU\MC900442147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91" y="4045138"/>
            <a:ext cx="1194540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tip-off\AppData\Local\Microsoft\Windows\Temporary Internet Files\Content.IE5\QP8K4D9M\MC900442148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37" y="5305138"/>
            <a:ext cx="1210911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ip-off\AppData\Local\Microsoft\Windows\Temporary Internet Files\Content.IE5\QP8K4D9M\MC900442149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08" y="2745064"/>
            <a:ext cx="1202723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ip-off\AppData\Local\Microsoft\Windows\Temporary Internet Files\Content.IE5\QP8K4D9M\MC900442137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4" y="4045138"/>
            <a:ext cx="1260000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tip-off\AppData\Local\Microsoft\Windows\Temporary Internet Files\Content.IE5\RMLDQODF\MC900442129[1]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43" y="5301208"/>
            <a:ext cx="1268568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tip-off\AppData\Local\Microsoft\Windows\Temporary Internet Files\Content.IE5\VXYWWFSL\MC900442136[1]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35" y="2745064"/>
            <a:ext cx="1251548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tip-off\AppData\Local\Microsoft\Windows\Temporary Internet Files\Content.IE5\VXYWWFSL\MC900442131[1]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4" y="5301208"/>
            <a:ext cx="1260000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tip-off\AppData\Local\Microsoft\Windows\Temporary Internet Files\Content.IE5\U0YHI7MX\MC900442133[1]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39" y="4045138"/>
            <a:ext cx="1251432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tip-off\AppData\Local\Microsoft\Windows\Temporary Internet Files\Content.IE5\RX65R0GT\MC90044213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58" y="4045138"/>
            <a:ext cx="1294283" cy="12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学童期</a:t>
            </a:r>
            <a:r>
              <a:rPr lang="ja-JP" altLang="en-US" sz="40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（小学校高学年）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 rtlCol="0"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自分のことを客観視できる</a:t>
            </a:r>
            <a:endParaRPr lang="en-US" altLang="ja-JP" sz="4000" u="sng" spc="-300" dirty="0" smtClean="0">
              <a:solidFill>
                <a:srgbClr val="0000CC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自他の比較、自己肯定感、劣等感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05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集団の規則を理解する</a:t>
            </a:r>
            <a:endParaRPr lang="en-US" altLang="ja-JP" sz="4000" u="sng" spc="-300" dirty="0" smtClean="0">
              <a:solidFill>
                <a:srgbClr val="0000CC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集団活動においてルールを決めて守る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05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ギャングエイジ</a:t>
            </a:r>
            <a:endParaRPr lang="en-US" altLang="ja-JP" sz="4000" u="sng" spc="-3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閉鎖的な仲間集団が発生する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 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（擬似的、間接的体験の増加）</a:t>
            </a:r>
            <a:endParaRPr lang="ja-JP" altLang="en-US" sz="3600" spc="-3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27B763-B6F4-4FB2-90F1-83C3779EBE30}" type="slidenum">
              <a:rPr lang="ja-JP" altLang="en-US"/>
              <a:pPr>
                <a:defRPr/>
              </a:pPr>
              <a:t>40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</p:spTree>
    <p:extLst>
      <p:ext uri="{BB962C8B-B14F-4D97-AF65-F5344CB8AC3E}">
        <p14:creationId xmlns:p14="http://schemas.microsoft.com/office/powerpoint/2010/main" val="19066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青年前期</a:t>
            </a:r>
            <a:r>
              <a:rPr lang="ja-JP" altLang="en-US" sz="4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（中学校）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 rtlCol="0"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自意識と客観的事実の比較</a:t>
            </a:r>
            <a:endParaRPr lang="en-US" altLang="ja-JP" sz="4000" u="sng" spc="-300" dirty="0" smtClean="0">
              <a:solidFill>
                <a:srgbClr val="0000CC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自らの生き方（悩み、葛藤、模索）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05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集団の規則を理解する</a:t>
            </a:r>
            <a:endParaRPr lang="en-US" altLang="ja-JP" sz="4000" u="sng" spc="-300" dirty="0" smtClean="0">
              <a:solidFill>
                <a:srgbClr val="0000CC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集団活動においてルールを決めて守る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05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大人よりも友人関係を優先</a:t>
            </a:r>
            <a:endParaRPr lang="en-US" altLang="ja-JP" sz="4000" u="sng" spc="-3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いわゆる反抗期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（親子のコミュニケーションが減少）</a:t>
            </a:r>
            <a:endParaRPr lang="ja-JP" altLang="en-US" sz="3600" spc="-3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067A46-76D6-4308-93A1-12BDD24C7406}" type="slidenum">
              <a:rPr lang="ja-JP" altLang="en-US"/>
              <a:pPr>
                <a:defRPr/>
              </a:pPr>
              <a:t>41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</p:spTree>
    <p:extLst>
      <p:ext uri="{BB962C8B-B14F-4D97-AF65-F5344CB8AC3E}">
        <p14:creationId xmlns:p14="http://schemas.microsoft.com/office/powerpoint/2010/main" val="38885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青年中期</a:t>
            </a:r>
            <a:r>
              <a:rPr lang="ja-JP" altLang="en-US" sz="4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（高等学校）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 rtlCol="0"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大人の社会を展望する</a:t>
            </a:r>
            <a:endParaRPr lang="en-US" altLang="ja-JP" sz="4000" u="sng" spc="-300" dirty="0" smtClean="0">
              <a:solidFill>
                <a:srgbClr val="0000CC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親の保護や思春期の混乱から脱却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05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特定の集団の中で濃密な関係</a:t>
            </a:r>
            <a:endParaRPr lang="en-US" altLang="ja-JP" sz="4000" u="sng" spc="-3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将来構想を放棄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目先の楽しさや快楽を追及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所属する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集団以外には無関心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社会や公共に対する意識が低下</a:t>
            </a:r>
            <a:endParaRPr lang="ja-JP" altLang="en-US" sz="3600" spc="-3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D178DA-466B-4CFC-B4CA-DB6399193FAF}" type="slidenum">
              <a:rPr lang="ja-JP" altLang="en-US"/>
              <a:pPr>
                <a:defRPr/>
              </a:pPr>
              <a:t>42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</p:spTree>
    <p:extLst>
      <p:ext uri="{BB962C8B-B14F-4D97-AF65-F5344CB8AC3E}">
        <p14:creationId xmlns:p14="http://schemas.microsoft.com/office/powerpoint/2010/main" val="12209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935335"/>
          </a:xfrm>
        </p:spPr>
        <p:txBody>
          <a:bodyPr rtlCol="0" anchor="b" anchorCtr="0">
            <a:noAutofit/>
          </a:bodyPr>
          <a:lstStyle/>
          <a:p>
            <a:pPr eaLnBrk="1" fontAlgn="auto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ja-JP" altLang="en-US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anose="020B0909000000000000" pitchFamily="49" charset="-128"/>
              </a:rPr>
              <a:t>心身の健康への影響</a:t>
            </a:r>
            <a:endParaRPr lang="ja-JP" altLang="en-US" sz="5400" spc="-300" dirty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F7FBC8-F694-452B-BD12-4501DD6F1A11}" type="slidenum">
              <a:rPr lang="ja-JP" altLang="en-US"/>
              <a:pPr>
                <a:defRPr/>
              </a:pPr>
              <a:t>43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長野県総合教育センター</a:t>
            </a:r>
          </a:p>
        </p:txBody>
      </p:sp>
      <p:pic>
        <p:nvPicPr>
          <p:cNvPr id="1026" name="Picture 2" descr="C:\Users\daikichiya\AppData\Local\Microsoft\Windows\Temporary Internet Files\Low\Content.IE5\IUPSP3GJ\MC90043381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60" y="299711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ikichiya\AppData\Local\Microsoft\Windows\Temporary Internet Files\Low\Content.IE5\IUPSP3GJ\MC90043381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80" y="299711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ikichiya\AppData\Local\Microsoft\Windows\Temporary Internet Files\Low\Content.IE5\PUVF3NJ1\MC90043381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20" y="479715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ikichiya\AppData\Local\Microsoft\Windows\Temporary Internet Files\Low\Content.IE5\G59VICGD\MC90043381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08" y="299711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ikichiya\AppData\Local\Microsoft\Windows\Temporary Internet Files\Low\Content.IE5\2D1NVEUN\MC90043382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711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ikichiya\AppData\Local\Microsoft\Windows\Temporary Internet Files\Low\Content.IE5\XOP3FH6S\MC900433821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80" y="479715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aikichiya\AppData\Local\Microsoft\Windows\Temporary Internet Files\Low\Content.IE5\CT1XQ9OH\MC900433822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20" y="299711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ikichiya\AppData\Local\Microsoft\Windows\Temporary Internet Files\Low\Content.IE5\5BR2VVZ9\MC900433823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0" y="479715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ikichiya\AppData\Local\Microsoft\Windows\Temporary Internet Files\Low\Content.IE5\O528ZP4B\MC900433824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9715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ikichiya\AppData\Local\Microsoft\Windows\Temporary Internet Files\Low\Content.IE5\X0OKJ8DH\MC900433825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3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価値観への影響？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 rtlCol="0"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ヒーローが必殺技で怪獣を倒す！</a:t>
            </a:r>
            <a:endParaRPr lang="en-US" altLang="ja-JP" sz="4000" u="sng" spc="-3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暴力が称賛される価値観？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05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立体映像技術の向上！</a:t>
            </a:r>
            <a:endParaRPr lang="en-US" altLang="ja-JP" sz="4000" u="sng" spc="-3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リアルな表現が現実世界に直結？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05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不適切な行動や言葉遣い！</a:t>
            </a:r>
            <a:endParaRPr lang="en-US" altLang="ja-JP" sz="4000" u="sng" spc="-3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いじめとも解釈できるゲームや遊び？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不適切な行動や言葉遣い？</a:t>
            </a:r>
            <a:endParaRPr lang="ja-JP" altLang="en-US" sz="3600" spc="-3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0642F7-456C-40A0-9A27-177624FF3641}" type="slidenum">
              <a:rPr lang="ja-JP" altLang="en-US"/>
              <a:pPr>
                <a:defRPr/>
              </a:pPr>
              <a:t>44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pic>
        <p:nvPicPr>
          <p:cNvPr id="7" name="Picture 11" descr="C:\Users\daikichiya\AppData\Local\Microsoft\Windows\Temporary Internet Files\Low\Content.IE5\X0OKJ8DH\MC90043382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04864"/>
            <a:ext cx="1656024" cy="16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9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社会的不適応？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 rtlCol="0"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仮想空間はコントロール可能？</a:t>
            </a:r>
            <a:endParaRPr lang="en-US" altLang="ja-JP" sz="4000" u="sng" spc="-3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ゲームキャラはコントロール可能！　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 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（簡単にコントロールできない現実世界）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プレイすると必ず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報酬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が出る！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05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オンラインゲーム</a:t>
            </a:r>
            <a:endParaRPr lang="en-US" altLang="ja-JP" sz="4000" u="sng" spc="-3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ゲーム以外では直接利害関係がない！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　 （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現実世界の人間関係は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面倒？）</a:t>
            </a:r>
            <a:endParaRPr lang="en-US" altLang="ja-JP" sz="3600" spc="-3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7D4259-E2BF-4978-9429-2AAB0B7F8A01}" type="slidenum">
              <a:rPr lang="ja-JP" altLang="en-US"/>
              <a:pPr>
                <a:defRPr/>
              </a:pPr>
              <a:t>45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pic>
        <p:nvPicPr>
          <p:cNvPr id="6" name="Picture 7" descr="C:\Users\daikichiya\AppData\Local\Microsoft\Windows\Temporary Internet Files\Low\Content.IE5\S3NG9H7A\MC900431625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56992"/>
            <a:ext cx="1835696" cy="18356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認知能力への影響？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 rtlCol="0"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ゲーム脳？</a:t>
            </a:r>
            <a:endParaRPr lang="en-US" altLang="ja-JP" sz="4000" u="sng" spc="-3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脳の前頭前野の活動を抑制？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（思考、行動、情動）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（対話、意思決定、記憶）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 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（集中、分散、意欲）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D83886-28EC-45DC-9EBC-15CEEC250ABD}" type="slidenum">
              <a:rPr lang="ja-JP" altLang="en-US"/>
              <a:pPr>
                <a:defRPr/>
              </a:pPr>
              <a:t>46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pic>
        <p:nvPicPr>
          <p:cNvPr id="6" name="図 5" descr="C:\Users\tip-off\AppData\Local\Microsoft\Windows\Temporary Internet Files\Content.IE5\T1Z10GB2\MC900417478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05" y="5051184"/>
            <a:ext cx="1264683" cy="16181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角丸四角形吹き出し 6"/>
          <p:cNvSpPr/>
          <p:nvPr/>
        </p:nvSpPr>
        <p:spPr>
          <a:xfrm>
            <a:off x="684328" y="5085184"/>
            <a:ext cx="6840000" cy="1512000"/>
          </a:xfrm>
          <a:prstGeom prst="wedgeRoundRectCallout">
            <a:avLst>
              <a:gd name="adj1" fmla="val 59062"/>
              <a:gd name="adj2" fmla="val 11628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その子</a:t>
            </a:r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の発達に、どのような影響</a:t>
            </a:r>
            <a:r>
              <a:rPr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良い？悪い？</a:t>
            </a:r>
            <a:r>
              <a:rPr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を与えているのか？</a:t>
            </a:r>
            <a:endParaRPr lang="en-US" altLang="ja-JP" sz="3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保護者の判断に委ねられている。</a:t>
            </a:r>
            <a:endParaRPr lang="en-US" altLang="ja-JP" sz="3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6300472" y="2996952"/>
            <a:ext cx="2520000" cy="7200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600" spc="-3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教育的</a:t>
            </a:r>
            <a:r>
              <a:rPr lang="ja-JP" altLang="en-US" sz="36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か</a:t>
            </a:r>
            <a:r>
              <a:rPr lang="ja-JP" altLang="en-US" sz="3600" spc="-3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？</a:t>
            </a:r>
            <a:endParaRPr kumimoji="1" lang="ja-JP" altLang="en-US" sz="3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300192" y="4005144"/>
            <a:ext cx="2520000" cy="720000"/>
          </a:xfrm>
          <a:prstGeom prst="roundRect">
            <a:avLst>
              <a:gd name="adj" fmla="val 50000"/>
            </a:avLst>
          </a:prstGeom>
          <a:solidFill>
            <a:srgbClr val="FF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600" spc="-3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娯楽</a:t>
            </a:r>
            <a:r>
              <a:rPr lang="ja-JP" altLang="en-US" sz="3600" spc="-3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的</a:t>
            </a:r>
            <a:r>
              <a:rPr lang="ja-JP" altLang="en-US" sz="36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か</a:t>
            </a:r>
            <a:r>
              <a:rPr lang="ja-JP" altLang="en-US" sz="3600" spc="-3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？</a:t>
            </a:r>
            <a:endParaRPr kumimoji="1" lang="ja-JP" altLang="en-US" sz="3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9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視力への影響？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 rtlCol="0"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眼精疲労</a:t>
            </a:r>
            <a:endParaRPr lang="en-US" altLang="ja-JP" sz="4000" u="sng" spc="-3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　→ ＶＤＴ症候群（長時間は悪影響）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05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視力の低下</a:t>
            </a:r>
            <a:endParaRPr lang="en-US" altLang="ja-JP" sz="4000" u="sng" spc="-3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長時間の視聴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　　（テレビ、ゲーム、パソコン）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→ 寝転んで見る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　　（左右の視力差や骨格異常に影響）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9B6065-7D62-4E0A-99C7-4B7935B1790B}" type="slidenum">
              <a:rPr lang="ja-JP" altLang="en-US"/>
              <a:pPr>
                <a:defRPr/>
              </a:pPr>
              <a:t>47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pic>
        <p:nvPicPr>
          <p:cNvPr id="7" name="Picture 5" descr="C:\Users\daikichiya\AppData\Local\Microsoft\Windows\Temporary Internet Files\Low\Content.IE5\G59VICGD\MC90043381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52936"/>
            <a:ext cx="1944056" cy="19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体力への影響？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 rtlCol="0"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運動不足</a:t>
            </a:r>
            <a:endParaRPr lang="en-US" altLang="ja-JP" sz="4000" u="sng" spc="-3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　→ 室内遊びの増加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　（外遊びの減少）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　→ 運動量が減少</a:t>
            </a:r>
            <a:endParaRPr lang="en-US" altLang="ja-JP" sz="3600" spc="-300" dirty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　　（肥満の増加）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105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u="sng" spc="-3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基本的な生活習慣</a:t>
            </a:r>
            <a:endParaRPr lang="en-US" altLang="ja-JP" sz="4000" u="sng" spc="-3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　→ 不規則な生活（睡眠不足、昼夜逆転）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6CE2F5-132E-4FE6-9E14-E6C6933D5EA6}" type="slidenum">
              <a:rPr lang="ja-JP" altLang="en-US" smtClean="0"/>
              <a:pPr>
                <a:defRPr/>
              </a:pPr>
              <a:t>48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pic>
        <p:nvPicPr>
          <p:cNvPr id="1026" name="Picture 2" descr="C:\Users\daikichiya\AppData\Local\Microsoft\Windows\Temporary Internet Files\Low\Content.IE5\W31R3IX8\MC900434870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72" y="191683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ikichiya\AppData\Local\Microsoft\Windows\Temporary Internet Files\Low\Content.IE5\S3NG9H7A\MC900437074[1]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8478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ikichiya\AppData\Local\Microsoft\Windows\Temporary Internet Files\Low\Content.IE5\S3NG9H7A\MC900431625[1]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81040"/>
            <a:ext cx="1908200" cy="1908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daikichiya\AppData\Local\Microsoft\Windows\Temporary Internet Files\Low\Content.IE5\O528ZP4B\MC900433824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1008"/>
            <a:ext cx="1872368" cy="187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341537"/>
            <a:ext cx="9144000" cy="1727423"/>
          </a:xfrm>
        </p:spPr>
        <p:txBody>
          <a:bodyPr rtlCol="0" anchor="b" anchorCtr="0">
            <a:noAutofit/>
          </a:bodyPr>
          <a:lstStyle/>
          <a:p>
            <a:pPr eaLnBrk="1" fontAlgn="auto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ja-JP" altLang="en-US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anose="020B0909000000000000" pitchFamily="49" charset="-128"/>
              </a:rPr>
              <a:t>有害情報から守るために！</a:t>
            </a:r>
            <a:r>
              <a:rPr lang="en-US" altLang="ja-JP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anose="020B0909000000000000" pitchFamily="49" charset="-128"/>
              </a:rPr>
              <a:t/>
            </a:r>
            <a:br>
              <a:rPr lang="en-US" altLang="ja-JP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anose="020B0909000000000000" pitchFamily="49" charset="-128"/>
              </a:rPr>
            </a:br>
            <a:r>
              <a:rPr lang="ja-JP" altLang="en-US" sz="32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anose="020B0909000000000000" pitchFamily="49" charset="-128"/>
              </a:rPr>
              <a:t>～子どもを守るために 大人が</a:t>
            </a:r>
            <a:r>
              <a:rPr lang="ja-JP" altLang="en-US" sz="3200" spc="-300" dirty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anose="020B0909000000000000" pitchFamily="49" charset="-128"/>
              </a:rPr>
              <a:t>できる</a:t>
            </a:r>
            <a:r>
              <a:rPr lang="ja-JP" altLang="en-US" sz="32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anose="020B0909000000000000" pitchFamily="49" charset="-128"/>
              </a:rPr>
              <a:t>こと～</a:t>
            </a:r>
            <a:endParaRPr lang="ja-JP" altLang="en-US" sz="1800" spc="-300" dirty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F7FBC8-F694-452B-BD12-4501DD6F1A11}" type="slidenum">
              <a:rPr lang="ja-JP" altLang="en-US"/>
              <a:pPr>
                <a:defRPr/>
              </a:pPr>
              <a:t>49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長野県総合教育センター</a:t>
            </a:r>
          </a:p>
        </p:txBody>
      </p:sp>
      <p:pic>
        <p:nvPicPr>
          <p:cNvPr id="13" name="Picture 8" descr="C:\Users\daikichiya\Desktop\イラスト\MC9004315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4" y="2996952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daikichiya\Desktop\イラスト\MC9004315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4" y="5445224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daikichiya\Desktop\イラスト\MC9004315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56" y="4221088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daikichiya\Desktop\イラスト\MC90043149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56" y="2996952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daikichiya\Desktop\イラスト\MC9004315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4" y="4221088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aikichiya\AppData\Local\Microsoft\Windows\Temporary Internet Files\Content.IE5\W6KQQLNO\el-mundo[1]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22" y="4568201"/>
            <a:ext cx="2195736" cy="223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daikichiya\AppData\Local\Microsoft\Windows\Temporary Internet Files\Content.IE5\ZHE8OEJ9\MC900439344[1]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3203">
            <a:off x="4839703" y="3021859"/>
            <a:ext cx="2875742" cy="287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aikichiya\AppData\Local\Microsoft\Windows\Temporary Internet Files\Low\Content.IE5\5BR2VVZ9\MC900441733[1]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C:\Users\daikichiya\AppData\Local\Microsoft\Windows\Temporary Internet Files\Low\Content.IE5\W31R3IX8\MC900432560[1].PN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2283235" cy="228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ip-off\AppData\Local\Microsoft\Windows\Temporary Internet Files\Content.IE5\U0YHI7MX\MC900431515[1]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56" y="5445224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</a:t>
            </a:r>
            <a:r>
              <a:rPr lang="ja-JP" altLang="en-US" sz="5000" dirty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スマートフォン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の機能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219A5D-E1F5-476A-9531-32214453298D}" type="slidenum">
              <a:rPr lang="ja-JP" altLang="en-US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425873"/>
              </p:ext>
            </p:extLst>
          </p:nvPr>
        </p:nvGraphicFramePr>
        <p:xfrm>
          <a:off x="539552" y="1556792"/>
          <a:ext cx="8352928" cy="5120640"/>
        </p:xfrm>
        <a:graphic>
          <a:graphicData uri="http://schemas.openxmlformats.org/drawingml/2006/table">
            <a:tbl>
              <a:tblPr firstRow="1" bandRow="1"/>
              <a:tblGrid>
                <a:gridCol w="8352928"/>
              </a:tblGrid>
              <a:tr h="621069">
                <a:tc>
                  <a:txBody>
                    <a:bodyPr/>
                    <a:lstStyle/>
                    <a:p>
                      <a:r>
                        <a:rPr kumimoji="1" lang="ja-JP" altLang="en-US" sz="3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電話機能</a:t>
                      </a:r>
                      <a:endParaRPr kumimoji="1" lang="ja-JP" altLang="en-US" sz="3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8517">
                <a:tc>
                  <a:txBody>
                    <a:bodyPr/>
                    <a:lstStyle/>
                    <a:p>
                      <a:pPr marL="0" indent="0" fontAlgn="auto">
                        <a:buFont typeface="Wingdings 3"/>
                        <a:buNone/>
                        <a:defRPr/>
                      </a:pP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通話、電話帳、留守番、転送、発信履歴、着信履歴、</a:t>
                      </a:r>
                      <a:endParaRPr lang="en-US" altLang="ja-JP" sz="2400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pPr marL="0" indent="0" fontAlgn="auto">
                        <a:buFont typeface="Wingdings 3"/>
                        <a:buNone/>
                        <a:defRPr/>
                      </a:pP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電話番号通知、電話番号非通知　　　　　　　　　　 など</a:t>
                      </a:r>
                      <a:endParaRPr lang="en-US" altLang="ja-JP" sz="2400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r>
                        <a:rPr kumimoji="1" lang="ja-JP" altLang="en-US" sz="3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電話以外の機能</a:t>
                      </a:r>
                      <a:endParaRPr kumimoji="1" lang="ja-JP" altLang="en-US" sz="3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3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ゲーム、時計、電卓、メモ帳、音楽</a:t>
                      </a:r>
                      <a:r>
                        <a:rPr lang="en-US" altLang="ja-JP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(</a:t>
                      </a: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再生・録音</a:t>
                      </a:r>
                      <a:r>
                        <a:rPr lang="en-US" altLang="ja-JP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)</a:t>
                      </a:r>
                      <a:r>
                        <a:rPr lang="ja-JP" altLang="en-US" sz="2400" dirty="0" err="1" smtClean="0">
                          <a:latin typeface="ＭＳ ゴシック" pitchFamily="49" charset="-128"/>
                          <a:ea typeface="ＭＳ ゴシック" pitchFamily="49" charset="-128"/>
                        </a:rPr>
                        <a:t>、</a:t>
                      </a:r>
                      <a:endParaRPr lang="en-US" altLang="ja-JP" sz="2400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pPr marL="0" indent="0" fontAlgn="auto">
                        <a:buFont typeface="Wingdings 3"/>
                        <a:buNone/>
                        <a:defRPr/>
                      </a:pP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カメラ</a:t>
                      </a:r>
                      <a:r>
                        <a:rPr lang="en-US" altLang="ja-JP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(</a:t>
                      </a: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静止画や動画の撮影・保存・再生・編集</a:t>
                      </a:r>
                      <a:r>
                        <a:rPr lang="en-US" altLang="ja-JP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)</a:t>
                      </a:r>
                      <a:r>
                        <a:rPr lang="ja-JP" altLang="en-US" sz="2400" dirty="0" err="1" smtClean="0">
                          <a:latin typeface="ＭＳ ゴシック" pitchFamily="49" charset="-128"/>
                          <a:ea typeface="ＭＳ ゴシック" pitchFamily="49" charset="-128"/>
                        </a:rPr>
                        <a:t>、</a:t>
                      </a:r>
                      <a:endParaRPr lang="en-US" altLang="ja-JP" sz="2400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pPr marL="0" indent="0" fontAlgn="auto">
                        <a:buFont typeface="Wingdings 3"/>
                        <a:buNone/>
                        <a:defRPr/>
                      </a:pP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テレビ、スケジュール管理、赤外線データ通信　　　</a:t>
                      </a:r>
                      <a:r>
                        <a:rPr lang="ja-JP" altLang="en-US" sz="2400" baseline="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 </a:t>
                      </a: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など</a:t>
                      </a:r>
                      <a:endParaRPr lang="en-US" altLang="ja-JP" sz="2400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r>
                        <a:rPr kumimoji="1" lang="ja-JP" altLang="en-US" sz="36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ネット接続による機能</a:t>
                      </a:r>
                      <a:endParaRPr kumimoji="1" lang="ja-JP" altLang="en-US" sz="3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3414">
                <a:tc>
                  <a:txBody>
                    <a:bodyPr/>
                    <a:lstStyle/>
                    <a:p>
                      <a:pPr marL="0" indent="0" fontAlgn="auto">
                        <a:buFont typeface="Wingdings 3"/>
                        <a:buNone/>
                        <a:defRPr/>
                      </a:pP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Ｗｅｂ閲覧</a:t>
                      </a:r>
                      <a:r>
                        <a:rPr lang="en-US" altLang="ja-JP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(</a:t>
                      </a: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フルブラウザ機能</a:t>
                      </a:r>
                      <a:r>
                        <a:rPr lang="en-US" altLang="ja-JP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)</a:t>
                      </a:r>
                      <a:r>
                        <a:rPr lang="ja-JP" altLang="en-US" sz="2400" dirty="0" err="1" smtClean="0">
                          <a:latin typeface="ＭＳ ゴシック" pitchFamily="49" charset="-128"/>
                          <a:ea typeface="ＭＳ ゴシック" pitchFamily="49" charset="-128"/>
                        </a:rPr>
                        <a:t>、</a:t>
                      </a: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電子メール、</a:t>
                      </a:r>
                      <a:endParaRPr lang="en-US" altLang="ja-JP" sz="2400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pPr marL="0" indent="0" fontAlgn="auto">
                        <a:buFont typeface="Wingdings 3"/>
                        <a:buNone/>
                        <a:defRPr/>
                      </a:pP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機能追加</a:t>
                      </a:r>
                      <a:r>
                        <a:rPr lang="en-US" altLang="ja-JP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(</a:t>
                      </a: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アプリのダウンロード</a:t>
                      </a:r>
                      <a:r>
                        <a:rPr lang="en-US" altLang="ja-JP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)</a:t>
                      </a:r>
                      <a:r>
                        <a:rPr lang="ja-JP" altLang="en-US" sz="2400" dirty="0" err="1" smtClean="0">
                          <a:latin typeface="ＭＳ ゴシック" pitchFamily="49" charset="-128"/>
                          <a:ea typeface="ＭＳ ゴシック" pitchFamily="49" charset="-128"/>
                        </a:rPr>
                        <a:t>、</a:t>
                      </a: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ＧＰＳ機能、</a:t>
                      </a:r>
                      <a:endParaRPr lang="en-US" altLang="ja-JP" sz="2400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情報発信</a:t>
                      </a:r>
                      <a:r>
                        <a:rPr lang="en-US" altLang="ja-JP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(</a:t>
                      </a: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アップロード</a:t>
                      </a:r>
                      <a:r>
                        <a:rPr lang="en-US" altLang="ja-JP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)</a:t>
                      </a:r>
                      <a:r>
                        <a:rPr lang="ja-JP" altLang="en-US" sz="2400" dirty="0" err="1" smtClean="0">
                          <a:latin typeface="ＭＳ ゴシック" pitchFamily="49" charset="-128"/>
                          <a:ea typeface="ＭＳ ゴシック" pitchFamily="49" charset="-128"/>
                        </a:rPr>
                        <a:t>、</a:t>
                      </a: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情報受信</a:t>
                      </a:r>
                      <a:r>
                        <a:rPr lang="en-US" altLang="ja-JP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(</a:t>
                      </a: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ダウンロード</a:t>
                      </a:r>
                      <a:r>
                        <a:rPr lang="en-US" altLang="ja-JP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)</a:t>
                      </a:r>
                      <a:r>
                        <a:rPr lang="ja-JP" altLang="en-US" sz="24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　 など</a:t>
                      </a:r>
                      <a:endParaRPr lang="en-US" altLang="ja-JP" sz="2400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角丸四角形 8"/>
          <p:cNvSpPr/>
          <p:nvPr/>
        </p:nvSpPr>
        <p:spPr bwMode="auto">
          <a:xfrm>
            <a:off x="611560" y="3177352"/>
            <a:ext cx="8208000" cy="3420000"/>
          </a:xfrm>
          <a:prstGeom prst="roundRect">
            <a:avLst>
              <a:gd name="adj" fmla="val 4177"/>
            </a:avLst>
          </a:prstGeom>
          <a:solidFill>
            <a:srgbClr val="FFFFFF">
              <a:alpha val="89804"/>
            </a:srgbClr>
          </a:solidFill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eaLnBrk="0" hangingPunct="0">
              <a:defRPr/>
            </a:pPr>
            <a:r>
              <a:rPr kumimoji="0" lang="ja-JP" altLang="en-US" sz="3600" dirty="0">
                <a:ln w="6350">
                  <a:noFill/>
                </a:ln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0" lang="ja-JP" altLang="en-US" sz="3600" dirty="0" smtClean="0">
                <a:ln w="6350">
                  <a:noFill/>
                </a:ln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スマートフォンは</a:t>
            </a:r>
            <a:r>
              <a:rPr kumimoji="0" lang="en-US" altLang="ja-JP" sz="3600" dirty="0" smtClean="0">
                <a:ln w="6350">
                  <a:noFill/>
                </a:ln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</a:p>
          <a:p>
            <a:pPr eaLnBrk="0" hangingPunct="0">
              <a:defRPr/>
            </a:pPr>
            <a:endParaRPr kumimoji="0" lang="en-US" altLang="ja-JP" sz="1600" dirty="0" smtClean="0">
              <a:ln w="6350">
                <a:noFill/>
              </a:ln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0" hangingPunct="0">
              <a:defRPr/>
            </a:pPr>
            <a:r>
              <a:rPr kumimoji="0" lang="ja-JP" altLang="en-US" sz="48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ネット</a:t>
            </a:r>
            <a:r>
              <a:rPr kumimoji="0" lang="ja-JP" altLang="en-US" sz="4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kumimoji="0" lang="ja-JP" altLang="en-US" sz="48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つながる</a:t>
            </a:r>
            <a:endParaRPr kumimoji="0" lang="en-US" altLang="ja-JP" sz="48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0" hangingPunct="0">
              <a:defRPr/>
            </a:pPr>
            <a:endParaRPr kumimoji="0" lang="en-US" altLang="ja-JP" sz="16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0" hangingPunct="0">
              <a:defRPr/>
            </a:pPr>
            <a:r>
              <a:rPr kumimoji="0" lang="ja-JP" altLang="en-US" sz="48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 パソコンです！</a:t>
            </a:r>
            <a:endParaRPr kumimoji="0" lang="en-US" altLang="ja-JP" sz="48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1" name="図 10" descr="C:\Users\tip-off\AppData\Local\Microsoft\Windows\Temporary Internet Files\Content.IE5\UL02BU82\MC900417470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55699"/>
            <a:ext cx="1323439" cy="1800200"/>
          </a:xfrm>
          <a:prstGeom prst="rect">
            <a:avLst/>
          </a:prstGeom>
          <a:noFill/>
          <a:ln>
            <a:noFill/>
          </a:ln>
          <a:effectLst>
            <a:outerShdw blurRad="38100" dist="63500" dir="2700000" algn="tl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 もしも、こんな場が</a:t>
            </a:r>
            <a:r>
              <a:rPr lang="en-US" altLang="ja-JP" sz="50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…</a:t>
            </a:r>
            <a:endParaRPr lang="ja-JP" altLang="en-US" sz="5000" dirty="0" smtClean="0">
              <a:solidFill>
                <a:schemeClr val="tx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50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/>
          <a:lstStyle/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・自分の悩みを聞いてくれる、お互い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　顔を知らない友人</a:t>
            </a:r>
            <a:r>
              <a:rPr lang="en-US" altLang="ja-JP" sz="4000" spc="-300" dirty="0" smtClean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他人</a:t>
            </a:r>
            <a:r>
              <a:rPr lang="en-US" altLang="ja-JP" sz="4000" spc="-300" dirty="0" smtClean="0"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がいたら</a:t>
            </a:r>
            <a:r>
              <a:rPr lang="en-US" altLang="ja-JP" sz="4000" spc="-300" dirty="0" smtClean="0">
                <a:latin typeface="ＭＳ ゴシック" pitchFamily="49" charset="-128"/>
                <a:ea typeface="ＭＳ ゴシック" pitchFamily="49" charset="-128"/>
              </a:rPr>
              <a:t>…</a:t>
            </a: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・遊びたいときだけ一緒に遊び、面倒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臭くなったら関係をリセットできる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友人</a:t>
            </a:r>
            <a:r>
              <a:rPr lang="en-US" altLang="ja-JP" sz="4000" spc="-300" dirty="0" smtClean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他人</a:t>
            </a:r>
            <a:r>
              <a:rPr lang="en-US" altLang="ja-JP" sz="4000" spc="-300" dirty="0" smtClean="0"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がいたら</a:t>
            </a:r>
            <a:r>
              <a:rPr lang="en-US" altLang="ja-JP" sz="4000" spc="-300" dirty="0" smtClean="0">
                <a:latin typeface="ＭＳ ゴシック" pitchFamily="49" charset="-128"/>
                <a:ea typeface="ＭＳ ゴシック" pitchFamily="49" charset="-128"/>
              </a:rPr>
              <a:t>…</a:t>
            </a: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・内緒で他人と知り合い、お付き合い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できる場があるとしたら</a:t>
            </a:r>
            <a:r>
              <a:rPr lang="en-US" altLang="ja-JP" sz="4000" spc="-300" dirty="0" smtClean="0">
                <a:latin typeface="ＭＳ ゴシック" pitchFamily="49" charset="-128"/>
                <a:ea typeface="ＭＳ ゴシック" pitchFamily="49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4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 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フィルタリングは義務！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51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4784"/>
            <a:ext cx="88924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青少年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が安全に安心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インターネット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を利用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できる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環境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の整備等に関する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法律</a:t>
            </a:r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（平成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21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月施行）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251520" y="4005064"/>
            <a:ext cx="8892480" cy="2852936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（国及び地方公共団体の責務）</a:t>
            </a:r>
            <a:endParaRPr lang="en-US" altLang="ja-JP" sz="3600" spc="-3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青少年</a:t>
            </a:r>
            <a:r>
              <a:rPr lang="ja-JP" altLang="en-US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が安全に安心してインターネット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endParaRPr lang="en-US" altLang="ja-JP" sz="3600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利用</a:t>
            </a:r>
            <a:r>
              <a:rPr lang="ja-JP" altLang="en-US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することができるようにするため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endParaRPr lang="en-US" altLang="ja-JP" sz="3600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施策</a:t>
            </a:r>
            <a:r>
              <a:rPr lang="ja-JP" altLang="en-US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を策定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し実施する。</a:t>
            </a:r>
            <a:endParaRPr lang="en-US" altLang="ja-JP" sz="3600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75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 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事業者の義務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52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4784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青少年（</a:t>
            </a:r>
            <a:r>
              <a:rPr lang="en-US" altLang="ja-JP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18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歳未満）に対して</a:t>
            </a:r>
            <a:r>
              <a:rPr lang="en-US" altLang="ja-JP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</a:p>
          <a:p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フィルタリングサービス</a:t>
            </a:r>
            <a:r>
              <a:rPr lang="ja-JP" altLang="en-US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の利用を条件と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</a:t>
            </a:r>
            <a:endParaRPr lang="en-US" altLang="ja-JP" sz="3600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インターネットサービス</a:t>
            </a:r>
            <a:r>
              <a:rPr lang="ja-JP" altLang="en-US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を提供する。</a:t>
            </a:r>
            <a:endParaRPr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251520" y="3356992"/>
            <a:ext cx="8892480" cy="2016224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「フィルタリングサービス</a:t>
            </a:r>
            <a:r>
              <a:rPr lang="ja-JP" altLang="en-US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を利用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しない」</a:t>
            </a:r>
            <a:endParaRPr lang="en-US" altLang="ja-JP" sz="3600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と保護者が申し出た場合は、その事業者に</a:t>
            </a:r>
            <a:endParaRPr lang="en-US" altLang="ja-JP" sz="3600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フィルタリング提供の義務はない。</a:t>
            </a:r>
            <a:endParaRPr lang="en-US" altLang="ja-JP" sz="3600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 descr="C:\Users\tip-off\AppData\Local\Microsoft\Windows\Temporary Internet Files\Content.IE5\UL02BU82\MC900417470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24581"/>
            <a:ext cx="1156242" cy="15727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角丸四角形吹き出し 7"/>
          <p:cNvSpPr/>
          <p:nvPr/>
        </p:nvSpPr>
        <p:spPr>
          <a:xfrm>
            <a:off x="395536" y="5733256"/>
            <a:ext cx="7200000" cy="720000"/>
          </a:xfrm>
          <a:prstGeom prst="wedgeRoundRectCallout">
            <a:avLst>
              <a:gd name="adj1" fmla="val 55497"/>
              <a:gd name="adj2" fmla="val -12186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すべて保護者の判断に委ねられている！</a:t>
            </a:r>
            <a:endParaRPr kumimoji="1" lang="ja-JP" altLang="en-US" sz="3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4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 保護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者の責務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53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4784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保護する青少年</a:t>
            </a:r>
            <a:r>
              <a:rPr lang="en-US" altLang="ja-JP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(18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歳未満</a:t>
            </a:r>
            <a:r>
              <a:rPr lang="en-US" altLang="ja-JP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en-US" altLang="ja-JP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</a:p>
          <a:p>
            <a:pPr marL="0" indent="0">
              <a:buNone/>
            </a:pP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・ネットの利用</a:t>
            </a:r>
            <a:r>
              <a:rPr lang="ja-JP" altLang="en-US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状況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を適切に把握する。</a:t>
            </a:r>
            <a:endParaRPr lang="en-US" altLang="ja-JP" sz="3600" spc="-3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・ネットの利用を適切に管理する。</a:t>
            </a:r>
            <a:endParaRPr lang="en-US" altLang="ja-JP" sz="3600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・ネットを適切</a:t>
            </a:r>
            <a:r>
              <a:rPr lang="ja-JP" altLang="en-US" sz="36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に活用する</a:t>
            </a: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能力を育てる。 </a:t>
            </a:r>
            <a:endParaRPr lang="en-US" altLang="ja-JP" sz="3600" spc="-3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251520" y="3861048"/>
            <a:ext cx="8892480" cy="1800200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・ネット</a:t>
            </a:r>
            <a:r>
              <a:rPr lang="ja-JP" altLang="en-US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の利用が不適切に行われた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場合、</a:t>
            </a:r>
            <a:endParaRPr lang="en-US" altLang="ja-JP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青少年</a:t>
            </a:r>
            <a:r>
              <a:rPr lang="ja-JP" altLang="en-US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の売春、犯罪の被害、いじめ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等</a:t>
            </a:r>
            <a:endParaRPr lang="en-US" altLang="ja-JP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様々</a:t>
            </a:r>
            <a:r>
              <a:rPr lang="ja-JP" altLang="en-US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な問題が生じる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こと認識をする。</a:t>
            </a:r>
            <a:endParaRPr lang="en-US" altLang="ja-JP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図 7" descr="C:\Users\tip-off\AppData\Local\Microsoft\Windows\Temporary Internet Files\Content.IE5\UL02BU82\MC900417470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24581"/>
            <a:ext cx="1156242" cy="15727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角丸四角形吹き出し 8"/>
          <p:cNvSpPr/>
          <p:nvPr/>
        </p:nvSpPr>
        <p:spPr>
          <a:xfrm>
            <a:off x="395536" y="5805264"/>
            <a:ext cx="7200000" cy="720000"/>
          </a:xfrm>
          <a:prstGeom prst="wedgeRoundRectCallout">
            <a:avLst>
              <a:gd name="adj1" fmla="val 55497"/>
              <a:gd name="adj2" fmla="val -16155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そのため</a:t>
            </a:r>
            <a:r>
              <a:rPr lang="ja-JP" altLang="en-US" sz="3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に、学校と家庭が連携する！</a:t>
            </a:r>
            <a:endParaRPr kumimoji="1" lang="ja-JP" altLang="en-US" sz="3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5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 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ペアレンタルコントロール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54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4784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保護者が、子どもの利用する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情報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通信機器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の機能を制限すること。</a:t>
            </a:r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251520" y="2780929"/>
            <a:ext cx="8892480" cy="3018632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600" u="sng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ペアレンタルコントロール</a:t>
            </a:r>
            <a:r>
              <a:rPr lang="ja-JP" altLang="en-US" sz="3600" u="sng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の設定</a:t>
            </a:r>
            <a:endParaRPr lang="en-US" altLang="ja-JP" sz="3600" u="sng" spc="-3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・設定方法は簡単！（パスワードの設定が可能</a:t>
            </a:r>
            <a:r>
              <a:rPr lang="ja-JP" altLang="en-US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 機器の利用可能時間の制限</a:t>
            </a:r>
            <a:endParaRPr lang="en-US" altLang="ja-JP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→ ネットやメールの利用制限　など</a:t>
            </a:r>
            <a:endParaRPr lang="en-US" altLang="ja-JP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（機器によって制限できる内容が違う）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5" name="図 14" descr="C:\Users\tip-off\AppData\Local\Microsoft\Windows\Temporary Internet Files\Content.IE5\UL02BU82\MC900417470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168597"/>
            <a:ext cx="1156242" cy="15727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角丸四角形吹き出し 15"/>
          <p:cNvSpPr/>
          <p:nvPr/>
        </p:nvSpPr>
        <p:spPr>
          <a:xfrm>
            <a:off x="395536" y="5949280"/>
            <a:ext cx="7380000" cy="720000"/>
          </a:xfrm>
          <a:prstGeom prst="wedgeRoundRectCallout">
            <a:avLst>
              <a:gd name="adj1" fmla="val 53904"/>
              <a:gd name="adj2" fmla="val -16947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初期状態は「設定なし」の機器が多い！</a:t>
            </a:r>
            <a:endParaRPr kumimoji="1" lang="ja-JP" altLang="en-US" sz="3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38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 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フィルタリング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55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4784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情報通信機器によるネットへの接続</a:t>
            </a:r>
            <a:endParaRPr lang="en-US" altLang="ja-JP" sz="4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機能を制限すること。</a:t>
            </a:r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251520" y="2780929"/>
            <a:ext cx="8892480" cy="3018632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600" u="sng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フィルタリング</a:t>
            </a:r>
            <a:r>
              <a:rPr lang="ja-JP" altLang="en-US" sz="3600" u="sng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3600" u="sng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設定</a:t>
            </a:r>
            <a:endParaRPr lang="en-US" altLang="ja-JP" sz="3600" u="sng" spc="-3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・利用状況に合わせて機能を選ぶことができる。</a:t>
            </a:r>
            <a:endParaRPr lang="en-US" altLang="ja-JP" spc="-3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→ 有害サイトへのアクセス</a:t>
            </a:r>
            <a:r>
              <a:rPr lang="en-US" altLang="ja-JP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閲覧</a:t>
            </a:r>
            <a:r>
              <a:rPr lang="en-US" altLang="ja-JP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制限</a:t>
            </a:r>
            <a:endParaRPr lang="en-US" altLang="ja-JP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 ホワイトリスト方式、ブラックリスト方式</a:t>
            </a:r>
            <a:endParaRPr lang="en-US" altLang="ja-JP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pc="-3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 ネットへの接続時間制限　など</a:t>
            </a:r>
            <a:endParaRPr lang="en-US" altLang="ja-JP" spc="-3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5" name="図 14" descr="C:\Users\tip-off\AppData\Local\Microsoft\Windows\Temporary Internet Files\Content.IE5\UL02BU82\MC900417470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168597"/>
            <a:ext cx="1156242" cy="15727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角丸四角形吹き出し 15"/>
          <p:cNvSpPr/>
          <p:nvPr/>
        </p:nvSpPr>
        <p:spPr>
          <a:xfrm>
            <a:off x="576336" y="5949280"/>
            <a:ext cx="7020000" cy="720000"/>
          </a:xfrm>
          <a:prstGeom prst="wedgeRoundRectCallout">
            <a:avLst>
              <a:gd name="adj1" fmla="val 56059"/>
              <a:gd name="adj2" fmla="val -18270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事業者や機器によって機能が違う！</a:t>
            </a:r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23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 家庭の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ルールを決める</a:t>
            </a:r>
            <a:r>
              <a:rPr lang="en-US" altLang="ja-JP" sz="4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(</a:t>
            </a:r>
            <a:r>
              <a:rPr lang="ja-JP" altLang="en-US" sz="4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例</a:t>
            </a:r>
            <a:r>
              <a:rPr lang="en-US" altLang="ja-JP" sz="4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)</a:t>
            </a:r>
            <a:endParaRPr lang="ja-JP" altLang="en-US" sz="4000" dirty="0" smtClean="0">
              <a:solidFill>
                <a:schemeClr val="tx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56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84784"/>
            <a:ext cx="8892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・インターネットやゲームは（　）時まで。</a:t>
            </a:r>
            <a:endParaRPr lang="en-US" altLang="ja-JP" sz="3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１日合計（　）分以内。</a:t>
            </a:r>
            <a:endParaRPr lang="en-US" altLang="ja-JP" sz="3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・勉強中、食事中、入浴中は使用しない。</a:t>
            </a:r>
            <a:endParaRPr lang="en-US" altLang="ja-JP" sz="3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・家族のいるところで使う。充電はリビング。</a:t>
            </a:r>
            <a:endParaRPr lang="en-US" altLang="ja-JP" sz="3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・知らない人とやり取りしない。会わない。</a:t>
            </a:r>
            <a:endParaRPr lang="en-US" altLang="ja-JP" sz="3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・写真</a:t>
            </a:r>
            <a:r>
              <a:rPr lang="ja-JP" altLang="en-US" sz="3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や名前を公開</a:t>
            </a:r>
            <a:r>
              <a:rPr lang="ja-JP" altLang="en-US" sz="3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しない（自分も他人も）。</a:t>
            </a:r>
            <a:endParaRPr lang="en-US" altLang="ja-JP" sz="3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</a:t>
            </a:r>
            <a:r>
              <a:rPr lang="ja-JP" altLang="en-US" sz="3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機能制限やフィルタリングの設定をする</a:t>
            </a:r>
            <a:r>
              <a:rPr lang="ja-JP" altLang="en-US" sz="3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3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・危険なサイトを見ない。買い物をしない。</a:t>
            </a:r>
            <a:endParaRPr lang="en-US" altLang="ja-JP" sz="3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・個人情報や人の悪口を書き込まない。</a:t>
            </a:r>
            <a:endParaRPr lang="en-US" altLang="ja-JP" sz="3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5" name="図 14" descr="C:\Users\tip-off\AppData\Local\Microsoft\Windows\Temporary Internet Files\Content.IE5\UL02BU82\MC900417470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168597"/>
            <a:ext cx="1156242" cy="15727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角丸四角形吹き出し 15"/>
          <p:cNvSpPr/>
          <p:nvPr/>
        </p:nvSpPr>
        <p:spPr>
          <a:xfrm>
            <a:off x="612328" y="5877352"/>
            <a:ext cx="6912000" cy="720000"/>
          </a:xfrm>
          <a:prstGeom prst="wedgeRoundRectCallout">
            <a:avLst>
              <a:gd name="adj1" fmla="val 57460"/>
              <a:gd name="adj2" fmla="val -8348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機器を与える前に約束をする！</a:t>
            </a:r>
            <a:endParaRPr kumimoji="1" lang="ja-JP" altLang="en-US" sz="3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5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935335"/>
          </a:xfrm>
        </p:spPr>
        <p:txBody>
          <a:bodyPr rtlCol="0" anchor="b" anchorCtr="0">
            <a:noAutofit/>
          </a:bodyPr>
          <a:lstStyle/>
          <a:p>
            <a:pPr eaLnBrk="1" fontAlgn="auto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ja-JP" altLang="en-US" sz="5400" spc="-3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anose="020B0909000000000000" pitchFamily="49" charset="-128"/>
              </a:rPr>
              <a:t>演習用のコンテンツ集</a:t>
            </a:r>
            <a:endParaRPr lang="ja-JP" altLang="en-US" sz="5400" spc="-300" dirty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F7FBC8-F694-452B-BD12-4501DD6F1A11}" type="slidenum">
              <a:rPr lang="ja-JP" altLang="en-US"/>
              <a:pPr>
                <a:defRPr/>
              </a:pPr>
              <a:t>57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長野県総合教育センター</a:t>
            </a:r>
          </a:p>
        </p:txBody>
      </p:sp>
      <p:pic>
        <p:nvPicPr>
          <p:cNvPr id="1026" name="Picture 2" descr="D:\H26個人研究\イラスト集\MC9004325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511299"/>
            <a:ext cx="8892480" cy="2107107"/>
          </a:xfrm>
        </p:spPr>
        <p:txBody>
          <a:bodyPr rtlCol="0">
            <a:normAutofit lnSpcReduction="10000"/>
          </a:bodyPr>
          <a:lstStyle/>
          <a:p>
            <a:pPr marL="0" indent="0" eaLnBrk="1" hangingPunct="1"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 このメールを５人に送らないと</a:t>
            </a:r>
            <a:endParaRPr lang="en-US" altLang="ja-JP" sz="4000" kern="0" dirty="0" smtClean="0">
              <a:solidFill>
                <a:srgbClr val="080808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hangingPunct="1"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　　　　　　　不幸になります！</a:t>
            </a:r>
            <a:endParaRPr lang="en-US" altLang="ja-JP" sz="4000" kern="0" dirty="0" smtClean="0">
              <a:solidFill>
                <a:srgbClr val="080808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 eaLnBrk="1" hangingPunct="1">
              <a:buClr>
                <a:srgbClr val="000066"/>
              </a:buClr>
              <a:buSzPct val="75000"/>
              <a:buFont typeface="Arial" pitchFamily="34" charset="0"/>
              <a:buNone/>
              <a:defRPr/>
            </a:pPr>
            <a:r>
              <a:rPr lang="ja-JP" altLang="en-US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 　全員が５人にメールを送ると</a:t>
            </a:r>
            <a:r>
              <a:rPr lang="en-US" altLang="ja-JP" sz="40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…</a:t>
            </a:r>
            <a:endParaRPr lang="ja-JP" altLang="en-US" sz="4000" kern="0" dirty="0">
              <a:solidFill>
                <a:srgbClr val="080808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18D9AC-8423-4890-A9AE-C4D61657188F}" type="slidenum">
              <a:rPr lang="ja-JP" altLang="en-US"/>
              <a:pPr>
                <a:defRPr/>
              </a:pPr>
              <a:t>58</a:t>
            </a:fld>
            <a:endParaRPr lang="ja-JP" altLang="en-US"/>
          </a:p>
        </p:txBody>
      </p:sp>
      <p:pic>
        <p:nvPicPr>
          <p:cNvPr id="102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1304764"/>
            <a:ext cx="1764196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80928"/>
            <a:ext cx="855712" cy="8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9312"/>
            <a:ext cx="855712" cy="8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9312"/>
            <a:ext cx="855712" cy="8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60" y="2762695"/>
            <a:ext cx="855712" cy="8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4" y="2780928"/>
            <a:ext cx="855712" cy="8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96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5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72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5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48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5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56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56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92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60" y="364505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28" y="36491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64502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00" y="364502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4502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4921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4502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96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687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72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687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48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687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56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56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92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60" y="406878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28" y="40645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06043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00" y="406043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6043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6462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6043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96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12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72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12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48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12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56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56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92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60" y="429312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28" y="428893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8477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00" y="428477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8477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8896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8477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96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5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72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5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48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0915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56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56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92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60" y="450915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28" y="4504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50080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00" y="450080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080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0499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080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96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1685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72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1685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48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1685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56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56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92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60" y="471685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28" y="47126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0850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00" y="470850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0850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1269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0850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96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20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72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4120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48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4120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56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56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92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60" y="494120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28" y="493700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93284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00" y="493284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3284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3704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2" descr="C:\Users\tip-off\AppData\Local\Microsoft\Windows\Temporary Internet Files\Content.IE5\JFFGFCGX\MC900431587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3284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コンテンツ プレースホルダー 2"/>
          <p:cNvSpPr txBox="1">
            <a:spLocks/>
          </p:cNvSpPr>
          <p:nvPr/>
        </p:nvSpPr>
        <p:spPr>
          <a:xfrm>
            <a:off x="251520" y="5373688"/>
            <a:ext cx="8892480" cy="12956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 3"/>
              <a:buNone/>
              <a:defRPr/>
            </a:pPr>
            <a:r>
              <a:rPr lang="ja-JP" altLang="en-US" sz="36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36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1+5+25+125+625</a:t>
            </a:r>
            <a:r>
              <a:rPr lang="en-US" altLang="ja-JP" sz="3600" kern="0" dirty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+</a:t>
            </a:r>
            <a:r>
              <a:rPr lang="ja-JP" altLang="en-US" sz="36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36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…</a:t>
            </a:r>
            <a:r>
              <a:rPr lang="ja-JP" altLang="en-US" sz="36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 ９代目で、メール</a:t>
            </a:r>
            <a:endParaRPr lang="en-US" altLang="ja-JP" sz="3600" kern="0" dirty="0" smtClean="0">
              <a:solidFill>
                <a:srgbClr val="080808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 3"/>
              <a:buNone/>
              <a:defRPr/>
            </a:pPr>
            <a:r>
              <a:rPr lang="ja-JP" altLang="en-US" sz="3600" kern="0" dirty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3600" kern="0" dirty="0" smtClean="0">
                <a:solidFill>
                  <a:srgbClr val="080808"/>
                </a:solidFill>
                <a:latin typeface="ＭＳ ゴシック" pitchFamily="49" charset="-128"/>
                <a:ea typeface="ＭＳ ゴシック" pitchFamily="49" charset="-128"/>
              </a:rPr>
              <a:t>が長野県の人口よりも多く拡散します。</a:t>
            </a:r>
            <a:endParaRPr lang="en-US" altLang="ja-JP" sz="3600" kern="0" dirty="0" smtClean="0">
              <a:solidFill>
                <a:srgbClr val="080808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189" name="タイトル 1"/>
          <p:cNvSpPr txBox="1">
            <a:spLocks/>
          </p:cNvSpPr>
          <p:nvPr/>
        </p:nvSpPr>
        <p:spPr bwMode="auto">
          <a:xfrm>
            <a:off x="251520" y="548680"/>
            <a:ext cx="8892480" cy="7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itchFamily="34" charset="0"/>
                <a:ea typeface="HG創英角ｺﾞｼｯｸUB" pitchFamily="4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itchFamily="34" charset="0"/>
                <a:ea typeface="HG創英角ｺﾞｼｯｸUB" pitchFamily="4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itchFamily="34" charset="0"/>
                <a:ea typeface="HG創英角ｺﾞｼｯｸUB" pitchFamily="4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itchFamily="34" charset="0"/>
                <a:ea typeface="HG創英角ｺﾞｼｯｸUB" pitchFamily="4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itchFamily="34" charset="0"/>
                <a:ea typeface="HG創英角ｺﾞｼｯｸUB" pitchFamily="4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itchFamily="34" charset="0"/>
                <a:ea typeface="HG創英角ｺﾞｼｯｸUB" pitchFamily="4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itchFamily="34" charset="0"/>
                <a:ea typeface="HG創英角ｺﾞｼｯｸUB" pitchFamily="4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itchFamily="34" charset="0"/>
                <a:ea typeface="HG創英角ｺﾞｼｯｸUB" pitchFamily="49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チェーンメールを断ち切る！</a:t>
            </a:r>
          </a:p>
        </p:txBody>
      </p:sp>
    </p:spTree>
    <p:extLst>
      <p:ext uri="{BB962C8B-B14F-4D97-AF65-F5344CB8AC3E}">
        <p14:creationId xmlns:p14="http://schemas.microsoft.com/office/powerpoint/2010/main" val="35324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5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5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5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5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0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5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0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5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0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0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5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0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5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0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5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5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0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5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0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5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0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0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5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5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9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0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5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0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4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5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0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0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4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5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0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5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9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0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5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9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4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5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0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4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9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0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4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5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0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4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5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9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0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5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4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5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0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4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5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1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8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/>
          <a:lstStyle/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・ある図形を画面に映します。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・Ｂは画面を見ない。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・Ａが図形を見てＢに言葉で説明する。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・</a:t>
            </a:r>
            <a:r>
              <a:rPr lang="ja-JP" altLang="en-US" sz="4000" spc="-300" dirty="0">
                <a:latin typeface="ＭＳ ゴシック" pitchFamily="49" charset="-128"/>
                <a:ea typeface="ＭＳ ゴシック" pitchFamily="49" charset="-128"/>
              </a:rPr>
              <a:t>Ｂ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は図形を想像して描く。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・質問や相談は禁止です！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（制限時間１分）</a:t>
            </a:r>
            <a:endParaRPr lang="en-US" altLang="ja-JP" sz="2800" spc="-3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太陽 3"/>
          <p:cNvSpPr>
            <a:spLocks noChangeArrowheads="1"/>
          </p:cNvSpPr>
          <p:nvPr/>
        </p:nvSpPr>
        <p:spPr bwMode="auto">
          <a:xfrm>
            <a:off x="2187847" y="1727795"/>
            <a:ext cx="4752975" cy="4752975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/>
            <a:endParaRPr kumimoji="0" lang="ja-JP" altLang="en-US" sz="2400">
              <a:latin typeface="Times New Roman" pitchFamily="18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コミュニケーション演習①</a:t>
            </a:r>
            <a:endParaRPr lang="ja-JP" altLang="en-US" sz="5000" spc="600" dirty="0" smtClean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0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4" grpId="0" animBg="1"/>
      <p:bldP spid="4" grpId="1" animBg="1"/>
      <p:bldP spid="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情報</a:t>
            </a:r>
            <a:r>
              <a:rPr lang="ja-JP" altLang="en-US" sz="5000" dirty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通信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機器の多様化</a:t>
            </a:r>
          </a:p>
        </p:txBody>
      </p:sp>
      <p:sp>
        <p:nvSpPr>
          <p:cNvPr id="4198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/>
          <a:lstStyle/>
          <a:p>
            <a:pPr marL="109538" indent="0" eaLnBrk="1" hangingPunct="1">
              <a:buFont typeface="Arial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携帯電話　スマートフォン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Font typeface="Arial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ゲーム機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音楽プレイヤー</a:t>
            </a:r>
            <a:endParaRPr lang="en-US" altLang="ja-JP" sz="3600" spc="-300" dirty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Font typeface="Arial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タブレットパソコン　など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Font typeface="Arial" charset="0"/>
              <a:buNone/>
              <a:defRPr/>
            </a:pPr>
            <a:endParaRPr lang="en-US" altLang="ja-JP" sz="3600" spc="-300" dirty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Font typeface="Arial" charset="0"/>
              <a:buNone/>
              <a:defRPr/>
            </a:pPr>
            <a:r>
              <a:rPr lang="ja-JP" altLang="en-US" sz="2800" spc="-300" dirty="0" smtClean="0">
                <a:latin typeface="ＭＳ ゴシック" pitchFamily="49" charset="-128"/>
                <a:ea typeface="ＭＳ ゴシック" pitchFamily="49" charset="-128"/>
              </a:rPr>
              <a:t>　　　　　　　　　　　　　　　　　　　音楽プレイヤー</a:t>
            </a:r>
            <a:endParaRPr lang="en-US" altLang="ja-JP" sz="2800" spc="-3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3756764" y="4354555"/>
            <a:ext cx="1319292" cy="2242797"/>
            <a:chOff x="1691680" y="1772816"/>
            <a:chExt cx="1440160" cy="2448272"/>
          </a:xfrm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角丸四角形 1"/>
            <p:cNvSpPr/>
            <p:nvPr/>
          </p:nvSpPr>
          <p:spPr>
            <a:xfrm>
              <a:off x="1691680" y="1772816"/>
              <a:ext cx="1440160" cy="2448272"/>
            </a:xfrm>
            <a:prstGeom prst="roundRect">
              <a:avLst>
                <a:gd name="adj" fmla="val 10349"/>
              </a:avLst>
            </a:prstGeom>
            <a:gradFill>
              <a:gsLst>
                <a:gs pos="0">
                  <a:schemeClr val="tx1"/>
                </a:gs>
                <a:gs pos="16000">
                  <a:schemeClr val="tx1">
                    <a:lumMod val="95000"/>
                    <a:lumOff val="5000"/>
                  </a:schemeClr>
                </a:gs>
                <a:gs pos="17999">
                  <a:schemeClr val="tx1">
                    <a:lumMod val="75000"/>
                    <a:lumOff val="25000"/>
                  </a:schemeClr>
                </a:gs>
                <a:gs pos="42000">
                  <a:schemeClr val="tx1"/>
                </a:gs>
                <a:gs pos="53000">
                  <a:schemeClr val="tx1">
                    <a:lumMod val="95000"/>
                    <a:lumOff val="5000"/>
                  </a:schemeClr>
                </a:gs>
                <a:gs pos="66000">
                  <a:schemeClr val="tx1">
                    <a:lumMod val="85000"/>
                    <a:lumOff val="15000"/>
                  </a:schemeClr>
                </a:gs>
                <a:gs pos="75999">
                  <a:srgbClr val="1F1F1F"/>
                </a:gs>
                <a:gs pos="78999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18900000" scaled="0"/>
            </a:gradFill>
            <a:ln w="57150">
              <a:solidFill>
                <a:srgbClr val="FF33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円/楕円 2"/>
            <p:cNvSpPr/>
            <p:nvPr/>
          </p:nvSpPr>
          <p:spPr>
            <a:xfrm>
              <a:off x="2267776" y="3969080"/>
              <a:ext cx="288000" cy="180000"/>
            </a:xfrm>
            <a:prstGeom prst="ellipse">
              <a:avLst/>
            </a:prstGeom>
            <a:effectLst>
              <a:glow rad="76200">
                <a:schemeClr val="bg1">
                  <a:lumMod val="95000"/>
                  <a:alpha val="3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799692" y="1988840"/>
              <a:ext cx="1224136" cy="1944216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8900000" scaled="0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2800" dirty="0" smtClean="0">
                  <a:latin typeface="ＭＳ ゴシック" pitchFamily="49" charset="-128"/>
                  <a:ea typeface="ＭＳ ゴシック" pitchFamily="49" charset="-128"/>
                </a:rPr>
                <a:t>スマート</a:t>
              </a:r>
              <a:endParaRPr kumimoji="1" lang="en-US" altLang="ja-JP" sz="2800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pPr algn="ctr"/>
              <a:r>
                <a:rPr kumimoji="1" lang="ja-JP" altLang="en-US" sz="2800" dirty="0" smtClean="0">
                  <a:latin typeface="ＭＳ ゴシック" pitchFamily="49" charset="-128"/>
                  <a:ea typeface="ＭＳ ゴシック" pitchFamily="49" charset="-128"/>
                </a:rPr>
                <a:t>フォン</a:t>
              </a:r>
              <a:endParaRPr kumimoji="1" lang="ja-JP" altLang="en-US" sz="2800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2267760" y="1844824"/>
              <a:ext cx="288000" cy="7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755576" y="3501008"/>
            <a:ext cx="2346009" cy="3107705"/>
            <a:chOff x="3923928" y="1916832"/>
            <a:chExt cx="2772304" cy="3672408"/>
          </a:xfrm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角丸四角形 7"/>
            <p:cNvSpPr/>
            <p:nvPr/>
          </p:nvSpPr>
          <p:spPr>
            <a:xfrm>
              <a:off x="3923928" y="1988840"/>
              <a:ext cx="2736304" cy="3600400"/>
            </a:xfrm>
            <a:prstGeom prst="roundRect">
              <a:avLst>
                <a:gd name="adj" fmla="val 506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175956" y="2348880"/>
              <a:ext cx="2232248" cy="288032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8900000" scaled="0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2800" dirty="0" smtClean="0">
                  <a:latin typeface="ＭＳ ゴシック" pitchFamily="49" charset="-128"/>
                  <a:ea typeface="ＭＳ ゴシック" pitchFamily="49" charset="-128"/>
                </a:rPr>
                <a:t>タブレット</a:t>
              </a:r>
              <a:endParaRPr kumimoji="1" lang="en-US" altLang="ja-JP" sz="2800" dirty="0" smtClean="0">
                <a:latin typeface="ＭＳ ゴシック" pitchFamily="49" charset="-128"/>
                <a:ea typeface="ＭＳ ゴシック" pitchFamily="49" charset="-128"/>
              </a:endParaRPr>
            </a:p>
            <a:p>
              <a:pPr algn="ctr"/>
              <a:r>
                <a:rPr lang="ja-JP" altLang="en-US" sz="2800" dirty="0">
                  <a:latin typeface="ＭＳ ゴシック" pitchFamily="49" charset="-128"/>
                  <a:ea typeface="ＭＳ ゴシック" pitchFamily="49" charset="-128"/>
                </a:rPr>
                <a:t>パソコン</a:t>
              </a:r>
              <a:endParaRPr kumimoji="1" lang="en-US" altLang="ja-JP" sz="2800" dirty="0" smtClean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5184080" y="2132856"/>
              <a:ext cx="216000" cy="72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5436096" y="2132856"/>
              <a:ext cx="216000" cy="72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4932040" y="2132856"/>
              <a:ext cx="216000" cy="72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4283968" y="1916832"/>
              <a:ext cx="396000" cy="36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5112080" y="5337224"/>
              <a:ext cx="360000" cy="108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 rot="16200000">
              <a:off x="6480232" y="2636936"/>
              <a:ext cx="396000" cy="36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 rot="16200000">
              <a:off x="6480232" y="3213000"/>
              <a:ext cx="396000" cy="36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580112" y="5011961"/>
            <a:ext cx="3038667" cy="1585391"/>
            <a:chOff x="1259632" y="4725144"/>
            <a:chExt cx="3312368" cy="1728192"/>
          </a:xfrm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角丸四角形 11"/>
            <p:cNvSpPr/>
            <p:nvPr/>
          </p:nvSpPr>
          <p:spPr>
            <a:xfrm>
              <a:off x="1259632" y="4725144"/>
              <a:ext cx="3312368" cy="1728192"/>
            </a:xfrm>
            <a:prstGeom prst="roundRect">
              <a:avLst>
                <a:gd name="adj" fmla="val 40358"/>
              </a:avLst>
            </a:prstGeom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18900000" scaled="0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925714" y="4977184"/>
              <a:ext cx="1980204" cy="12601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8900000" scaled="0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kumimoji="1" lang="ja-JP" altLang="en-US" sz="2800" dirty="0" smtClean="0">
                  <a:latin typeface="ＭＳ ゴシック" pitchFamily="49" charset="-128"/>
                  <a:ea typeface="ＭＳ ゴシック" pitchFamily="49" charset="-128"/>
                </a:rPr>
                <a:t>ゲーム機</a:t>
              </a:r>
              <a:endParaRPr kumimoji="1" lang="ja-JP" altLang="en-US" sz="2800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5" name="十字形 14"/>
            <p:cNvSpPr/>
            <p:nvPr/>
          </p:nvSpPr>
          <p:spPr>
            <a:xfrm>
              <a:off x="1456672" y="5679260"/>
              <a:ext cx="360040" cy="360040"/>
            </a:xfrm>
            <a:prstGeom prst="plus">
              <a:avLst>
                <a:gd name="adj" fmla="val 28775"/>
              </a:avLst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4139952" y="5625264"/>
              <a:ext cx="180000" cy="18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4139952" y="5913296"/>
              <a:ext cx="180000" cy="18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4283968" y="5769280"/>
              <a:ext cx="180000" cy="18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3995936" y="5769280"/>
              <a:ext cx="180000" cy="180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Picture 3" descr="D:\H26個人研究\イラスト集\MC90044134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ED871D-B020-4E73-9AFD-D9E1E1D1A14A}" type="slidenum">
              <a:rPr lang="ja-JP" altLang="en-US"/>
              <a:pPr>
                <a:defRPr/>
              </a:pPr>
              <a:t>60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484784"/>
            <a:ext cx="8892480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kumimoji="1" lang="ja-JP" altLang="en-US" sz="4000" u="sng" dirty="0" smtClean="0">
                <a:latin typeface="ＭＳ ゴシック" pitchFamily="49" charset="-128"/>
                <a:ea typeface="ＭＳ ゴシック" pitchFamily="49" charset="-128"/>
              </a:rPr>
              <a:t>イラストの説明文</a:t>
            </a:r>
            <a:endParaRPr kumimoji="1" lang="en-US" altLang="ja-JP" sz="4000" u="sng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 ・湖に船が浮かんでいます。</a:t>
            </a:r>
            <a:endParaRPr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 ・湖は山に囲まれています。</a:t>
            </a:r>
            <a:endParaRPr kumimoji="1"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 ・</a:t>
            </a:r>
            <a:r>
              <a:rPr lang="ja-JP" altLang="en-US" sz="4000" dirty="0">
                <a:latin typeface="ＭＳ ゴシック" pitchFamily="49" charset="-128"/>
                <a:ea typeface="ＭＳ ゴシック" pitchFamily="49" charset="-128"/>
              </a:rPr>
              <a:t>太陽</a:t>
            </a:r>
            <a:r>
              <a:rPr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が照りつけています。</a:t>
            </a:r>
            <a:endParaRPr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 ・鳥たちが飛んできました。</a:t>
            </a:r>
            <a:endParaRPr kumimoji="1"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  <a:p>
            <a:endParaRPr kumimoji="1"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36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 ・どんなイラストを想像しましか？</a:t>
            </a:r>
            <a:endParaRPr lang="en-US" altLang="ja-JP" sz="3600" dirty="0" smtClean="0">
              <a:solidFill>
                <a:srgbClr val="0000CC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ja-JP" altLang="en-US" sz="3600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</a:rPr>
              <a:t> ・となりの人と見くらべてみましょう。</a:t>
            </a:r>
            <a:endParaRPr kumimoji="1" lang="en-US" altLang="ja-JP" sz="3600" dirty="0" smtClean="0">
              <a:solidFill>
                <a:srgbClr val="0000CC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1484784"/>
            <a:ext cx="889248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 ・</a:t>
            </a:r>
            <a:r>
              <a:rPr kumimoji="1"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イラストの説明文を読みます。</a:t>
            </a:r>
            <a:endParaRPr kumimoji="1"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 ・</a:t>
            </a:r>
            <a:r>
              <a:rPr lang="ja-JP" altLang="en-US" sz="4000" dirty="0">
                <a:latin typeface="ＭＳ ゴシック" pitchFamily="49" charset="-128"/>
                <a:ea typeface="ＭＳ ゴシック" pitchFamily="49" charset="-128"/>
              </a:rPr>
              <a:t>あなたは</a:t>
            </a:r>
            <a:r>
              <a:rPr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、どんな</a:t>
            </a:r>
            <a:r>
              <a:rPr kumimoji="1"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イラスト</a:t>
            </a:r>
            <a:r>
              <a:rPr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を</a:t>
            </a:r>
            <a:endParaRPr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kumimoji="1" lang="ja-JP" altLang="en-US" sz="40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4000" dirty="0">
                <a:latin typeface="ＭＳ ゴシック" pitchFamily="49" charset="-128"/>
                <a:ea typeface="ＭＳ ゴシック" pitchFamily="49" charset="-128"/>
              </a:rPr>
              <a:t>イメージ</a:t>
            </a:r>
            <a:r>
              <a:rPr kumimoji="1"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しましたか？</a:t>
            </a:r>
            <a:endParaRPr kumimoji="1"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 ・枠の中に</a:t>
            </a:r>
            <a:r>
              <a:rPr kumimoji="1"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描いてください。</a:t>
            </a:r>
            <a:endParaRPr kumimoji="1"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 ・質問や相談は禁止です！</a:t>
            </a:r>
            <a:endParaRPr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  <a:p>
            <a:endParaRPr lang="en-US" altLang="ja-JP" sz="4000" dirty="0">
              <a:latin typeface="ＭＳ ゴシック" pitchFamily="49" charset="-128"/>
              <a:ea typeface="ＭＳ ゴシック" pitchFamily="49" charset="-128"/>
            </a:endParaRPr>
          </a:p>
          <a:p>
            <a:endParaRPr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  <a:p>
            <a:endParaRPr lang="en-US" altLang="ja-JP" sz="40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061356" y="2048947"/>
            <a:ext cx="7272808" cy="3888431"/>
            <a:chOff x="899593" y="1772816"/>
            <a:chExt cx="7272808" cy="3888431"/>
          </a:xfrm>
        </p:grpSpPr>
        <p:sp>
          <p:nvSpPr>
            <p:cNvPr id="27" name="二等辺三角形 26"/>
            <p:cNvSpPr/>
            <p:nvPr/>
          </p:nvSpPr>
          <p:spPr>
            <a:xfrm>
              <a:off x="1060990" y="2460617"/>
              <a:ext cx="4841917" cy="2110579"/>
            </a:xfrm>
            <a:prstGeom prst="triangle">
              <a:avLst>
                <a:gd name="adj" fmla="val 4023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27"/>
            <p:cNvSpPr/>
            <p:nvPr/>
          </p:nvSpPr>
          <p:spPr>
            <a:xfrm>
              <a:off x="3131840" y="2460617"/>
              <a:ext cx="4841917" cy="2110579"/>
            </a:xfrm>
            <a:prstGeom prst="triangle">
              <a:avLst>
                <a:gd name="adj" fmla="val 34471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 rot="10800000">
              <a:off x="899593" y="3923123"/>
              <a:ext cx="7200800" cy="173812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太陽 29"/>
            <p:cNvSpPr/>
            <p:nvPr/>
          </p:nvSpPr>
          <p:spPr>
            <a:xfrm>
              <a:off x="6620505" y="1772816"/>
              <a:ext cx="1551896" cy="1551896"/>
            </a:xfrm>
            <a:prstGeom prst="sun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右中かっこ 31"/>
            <p:cNvSpPr/>
            <p:nvPr/>
          </p:nvSpPr>
          <p:spPr>
            <a:xfrm rot="5400000">
              <a:off x="5466331" y="2989706"/>
              <a:ext cx="193036" cy="685552"/>
            </a:xfrm>
            <a:prstGeom prst="rightBrace">
              <a:avLst>
                <a:gd name="adj1" fmla="val 51131"/>
                <a:gd name="adj2" fmla="val 5000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右中かっこ 32"/>
            <p:cNvSpPr/>
            <p:nvPr/>
          </p:nvSpPr>
          <p:spPr>
            <a:xfrm rot="5400000">
              <a:off x="5125158" y="3262077"/>
              <a:ext cx="263200" cy="934741"/>
            </a:xfrm>
            <a:prstGeom prst="rightBrace">
              <a:avLst>
                <a:gd name="adj1" fmla="val 51131"/>
                <a:gd name="adj2" fmla="val 5000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右中かっこ 33"/>
            <p:cNvSpPr/>
            <p:nvPr/>
          </p:nvSpPr>
          <p:spPr>
            <a:xfrm rot="5400000">
              <a:off x="5757840" y="2597993"/>
              <a:ext cx="143394" cy="509264"/>
            </a:xfrm>
            <a:prstGeom prst="rightBrace">
              <a:avLst>
                <a:gd name="adj1" fmla="val 51131"/>
                <a:gd name="adj2" fmla="val 5000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右中かっこ 34"/>
            <p:cNvSpPr/>
            <p:nvPr/>
          </p:nvSpPr>
          <p:spPr>
            <a:xfrm rot="5400000">
              <a:off x="6226160" y="2922919"/>
              <a:ext cx="190923" cy="533206"/>
            </a:xfrm>
            <a:prstGeom prst="rightBrace">
              <a:avLst>
                <a:gd name="adj1" fmla="val 51131"/>
                <a:gd name="adj2" fmla="val 5000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右中かっこ 35"/>
            <p:cNvSpPr/>
            <p:nvPr/>
          </p:nvSpPr>
          <p:spPr>
            <a:xfrm rot="5400000">
              <a:off x="6099715" y="3247675"/>
              <a:ext cx="199557" cy="706223"/>
            </a:xfrm>
            <a:prstGeom prst="rightBrace">
              <a:avLst>
                <a:gd name="adj1" fmla="val 51131"/>
                <a:gd name="adj2" fmla="val 5000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右中かっこ 36"/>
            <p:cNvSpPr/>
            <p:nvPr/>
          </p:nvSpPr>
          <p:spPr>
            <a:xfrm rot="5400000">
              <a:off x="6217639" y="2409720"/>
              <a:ext cx="143393" cy="453762"/>
            </a:xfrm>
            <a:prstGeom prst="rightBrace">
              <a:avLst>
                <a:gd name="adj1" fmla="val 51131"/>
                <a:gd name="adj2" fmla="val 5000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雲形吹き出し 38"/>
            <p:cNvSpPr/>
            <p:nvPr/>
          </p:nvSpPr>
          <p:spPr>
            <a:xfrm rot="562913" flipH="1">
              <a:off x="2010150" y="2697513"/>
              <a:ext cx="779396" cy="437394"/>
            </a:xfrm>
            <a:prstGeom prst="cloudCallout">
              <a:avLst>
                <a:gd name="adj1" fmla="val -37284"/>
                <a:gd name="adj2" fmla="val 33196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右中かっこ 45"/>
            <p:cNvSpPr/>
            <p:nvPr/>
          </p:nvSpPr>
          <p:spPr>
            <a:xfrm rot="5400000">
              <a:off x="6505671" y="2697752"/>
              <a:ext cx="143393" cy="453762"/>
            </a:xfrm>
            <a:prstGeom prst="rightBrace">
              <a:avLst>
                <a:gd name="adj1" fmla="val 51131"/>
                <a:gd name="adj2" fmla="val 5000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雲形吹き出し 37"/>
            <p:cNvSpPr/>
            <p:nvPr/>
          </p:nvSpPr>
          <p:spPr>
            <a:xfrm rot="562913" flipH="1">
              <a:off x="2510137" y="3060164"/>
              <a:ext cx="625844" cy="374872"/>
            </a:xfrm>
            <a:prstGeom prst="cloudCallout">
              <a:avLst>
                <a:gd name="adj1" fmla="val -37284"/>
                <a:gd name="adj2" fmla="val 33196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雲形吹き出し 30"/>
            <p:cNvSpPr/>
            <p:nvPr/>
          </p:nvSpPr>
          <p:spPr>
            <a:xfrm rot="562913" flipH="1">
              <a:off x="2914446" y="3268650"/>
              <a:ext cx="559559" cy="321412"/>
            </a:xfrm>
            <a:prstGeom prst="cloudCallout">
              <a:avLst>
                <a:gd name="adj1" fmla="val -37284"/>
                <a:gd name="adj2" fmla="val 33196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3365245" y="3542304"/>
              <a:ext cx="331072" cy="5793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片側の 2 つの角を切り取った四角形 40"/>
            <p:cNvSpPr/>
            <p:nvPr/>
          </p:nvSpPr>
          <p:spPr>
            <a:xfrm>
              <a:off x="3038312" y="4101914"/>
              <a:ext cx="1407053" cy="523822"/>
            </a:xfrm>
            <a:prstGeom prst="snip2SameRect">
              <a:avLst>
                <a:gd name="adj1" fmla="val 30875"/>
                <a:gd name="adj2" fmla="val 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ローチャート: 手作業 41"/>
            <p:cNvSpPr/>
            <p:nvPr/>
          </p:nvSpPr>
          <p:spPr>
            <a:xfrm>
              <a:off x="2435764" y="4643117"/>
              <a:ext cx="2648569" cy="496607"/>
            </a:xfrm>
            <a:prstGeom prst="flowChartManualOperation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3149221" y="4222656"/>
              <a:ext cx="331072" cy="3310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3581269" y="4222656"/>
              <a:ext cx="331072" cy="3310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4013317" y="4222656"/>
              <a:ext cx="331072" cy="3310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7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コミュニケーション演習②</a:t>
            </a:r>
            <a:endParaRPr lang="ja-JP" altLang="en-US" sz="5000" spc="600" dirty="0" smtClean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66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/>
          <a:lstStyle/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・ある図形が画面に映ります。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・Ａだけが図形を見て、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Ｂに言葉だけで説明してください。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・Ｂは想像した図形を描きます。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・質問や相談は禁止です！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（制限時間１分）</a:t>
            </a:r>
            <a:endParaRPr lang="en-US" altLang="ja-JP" sz="4000" spc="-3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コミュニケーション演習③</a:t>
            </a:r>
            <a:endParaRPr lang="ja-JP" altLang="en-US" sz="5000" spc="600" dirty="0" smtClean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 bwMode="auto">
          <a:xfrm>
            <a:off x="4572000" y="1484784"/>
            <a:ext cx="4572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 eaLnBrk="1" hangingPunct="1">
              <a:buFont typeface="Arial" charset="0"/>
              <a:buNone/>
              <a:defRPr/>
            </a:pPr>
            <a:r>
              <a:rPr lang="en-US" altLang="ja-JP" sz="4000" spc="-300" dirty="0" smtClean="0"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ヒント</a:t>
            </a:r>
            <a:r>
              <a:rPr lang="en-US" altLang="ja-JP" sz="4000" spc="-300" dirty="0" smtClean="0">
                <a:latin typeface="ＭＳ ゴシック" pitchFamily="49" charset="-128"/>
                <a:ea typeface="ＭＳ ゴシック" pitchFamily="49" charset="-128"/>
              </a:rPr>
              <a:t>】</a:t>
            </a:r>
          </a:p>
          <a:p>
            <a:pPr marL="109538" indent="0" eaLnBrk="1" hangingPunct="1">
              <a:buFont typeface="Arial" charset="0"/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　四角形は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Font typeface="Arial" charset="0"/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　すべて正方形</a:t>
            </a:r>
            <a:endParaRPr lang="en-US" altLang="ja-JP" sz="2800" spc="-300" dirty="0"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903357" y="1628800"/>
            <a:ext cx="1444507" cy="4947435"/>
            <a:chOff x="1337335" y="1628800"/>
            <a:chExt cx="1444507" cy="4947435"/>
          </a:xfrm>
        </p:grpSpPr>
        <p:sp>
          <p:nvSpPr>
            <p:cNvPr id="7" name="正方形/長方形 6"/>
            <p:cNvSpPr/>
            <p:nvPr/>
          </p:nvSpPr>
          <p:spPr>
            <a:xfrm>
              <a:off x="1341842" y="1628800"/>
              <a:ext cx="1440000" cy="144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 rot="2700000">
              <a:off x="1341842" y="3398001"/>
              <a:ext cx="1440000" cy="144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337335" y="5136235"/>
              <a:ext cx="1440000" cy="144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1341842" y="5136235"/>
              <a:ext cx="1435493" cy="144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1341842" y="5136235"/>
              <a:ext cx="1435493" cy="144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875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コミュニケーション演習④</a:t>
            </a:r>
            <a:endParaRPr lang="ja-JP" altLang="en-US" sz="5000" spc="600" dirty="0" smtClean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/>
          <a:lstStyle/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・ある図形が画面に映ります。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・Ａだけが図形を見て、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4000" spc="-3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Ｂに言葉だけで説明してください。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・Ｂは想像した図形を描きます。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・ＢはＡに質問してもＯＫです！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 （制限時間１分）</a:t>
            </a:r>
            <a:endParaRPr lang="en-US" altLang="ja-JP" sz="4000" spc="-300" dirty="0"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403648" y="1979117"/>
            <a:ext cx="2141900" cy="4618235"/>
            <a:chOff x="1470029" y="1978800"/>
            <a:chExt cx="2141900" cy="4618235"/>
          </a:xfrm>
        </p:grpSpPr>
        <p:sp>
          <p:nvSpPr>
            <p:cNvPr id="5" name="正方形/長方形 4"/>
            <p:cNvSpPr/>
            <p:nvPr/>
          </p:nvSpPr>
          <p:spPr>
            <a:xfrm rot="2700000">
              <a:off x="1470029" y="1978800"/>
              <a:ext cx="1440000" cy="144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171929" y="5157035"/>
              <a:ext cx="1440000" cy="144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470029" y="3717035"/>
              <a:ext cx="1440000" cy="144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>
              <a:endCxn id="6" idx="0"/>
            </p:cNvCxnSpPr>
            <p:nvPr/>
          </p:nvCxnSpPr>
          <p:spPr>
            <a:xfrm>
              <a:off x="1470029" y="3717035"/>
              <a:ext cx="1421900" cy="144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1470029" y="3717035"/>
              <a:ext cx="1440000" cy="144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4572000" y="1484784"/>
            <a:ext cx="4572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 eaLnBrk="1" hangingPunct="1">
              <a:buFont typeface="Arial" charset="0"/>
              <a:buNone/>
              <a:defRPr/>
            </a:pPr>
            <a:r>
              <a:rPr lang="en-US" altLang="ja-JP" sz="4000" spc="-300" dirty="0" smtClean="0">
                <a:latin typeface="ＭＳ ゴシック" pitchFamily="49" charset="-128"/>
                <a:ea typeface="ＭＳ ゴシック" pitchFamily="49" charset="-128"/>
              </a:rPr>
              <a:t>【</a:t>
            </a: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ヒント</a:t>
            </a:r>
            <a:r>
              <a:rPr lang="en-US" altLang="ja-JP" sz="4000" spc="-300" dirty="0" smtClean="0">
                <a:latin typeface="ＭＳ ゴシック" pitchFamily="49" charset="-128"/>
                <a:ea typeface="ＭＳ ゴシック" pitchFamily="49" charset="-128"/>
              </a:rPr>
              <a:t>】</a:t>
            </a:r>
          </a:p>
          <a:p>
            <a:pPr marL="109538" indent="0" eaLnBrk="1" hangingPunct="1">
              <a:buFont typeface="Arial" charset="0"/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　四角形は</a:t>
            </a:r>
            <a:endParaRPr lang="en-US" altLang="ja-JP" sz="40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Font typeface="Arial" charset="0"/>
              <a:buNone/>
              <a:defRPr/>
            </a:pPr>
            <a:r>
              <a:rPr lang="ja-JP" altLang="en-US" sz="4000" spc="-300" dirty="0" smtClean="0">
                <a:latin typeface="ＭＳ ゴシック" pitchFamily="49" charset="-128"/>
                <a:ea typeface="ＭＳ ゴシック" pitchFamily="49" charset="-128"/>
              </a:rPr>
              <a:t>　すべて正方形</a:t>
            </a:r>
            <a:endParaRPr lang="en-US" altLang="ja-JP" sz="2800" spc="-300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8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20750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</a:t>
            </a:r>
            <a:r>
              <a:rPr lang="ja-JP" altLang="en-US" sz="5000" dirty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情報通信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機器の利用状況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502304"/>
              </p:ext>
            </p:extLst>
          </p:nvPr>
        </p:nvGraphicFramePr>
        <p:xfrm>
          <a:off x="539552" y="1882904"/>
          <a:ext cx="7632848" cy="1402080"/>
        </p:xfrm>
        <a:graphic>
          <a:graphicData uri="http://schemas.openxmlformats.org/drawingml/2006/table">
            <a:tbl>
              <a:tblPr firstRow="1" bandRow="1"/>
              <a:tblGrid>
                <a:gridCol w="7632848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/>
                        <a:buNone/>
                        <a:tabLst/>
                        <a:defRPr/>
                      </a:pPr>
                      <a:r>
                        <a:rPr lang="ja-JP" altLang="en-US" sz="4000" b="0" spc="-300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携帯電話・スマートフォン</a:t>
                      </a:r>
                      <a:endParaRPr lang="en-US" altLang="ja-JP" sz="4000" b="0" spc="-300" dirty="0" smtClean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4000" b="0" spc="-3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小</a:t>
                      </a:r>
                      <a:r>
                        <a:rPr lang="en-US" altLang="ja-JP" sz="4000" b="0" spc="-3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…27.5%</a:t>
                      </a:r>
                      <a:r>
                        <a:rPr lang="ja-JP" altLang="en-US" sz="4000" b="0" spc="-3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　中</a:t>
                      </a:r>
                      <a:r>
                        <a:rPr lang="en-US" altLang="ja-JP" sz="4000" b="0" spc="-3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…51.6%</a:t>
                      </a:r>
                      <a:r>
                        <a:rPr lang="ja-JP" altLang="en-US" sz="4000" b="0" spc="-3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　高</a:t>
                      </a:r>
                      <a:r>
                        <a:rPr lang="en-US" altLang="ja-JP" sz="4000" b="0" spc="-3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…98.1%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251520" y="1484784"/>
            <a:ext cx="8892480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spc="-300" dirty="0" smtClean="0">
                <a:latin typeface="ＭＳ ゴシック" pitchFamily="49" charset="-128"/>
                <a:ea typeface="ＭＳ ゴシック" pitchFamily="49" charset="-128"/>
              </a:rPr>
              <a:t>　平成２５年「</a:t>
            </a:r>
            <a:r>
              <a:rPr lang="ja-JP" altLang="en-US" sz="2000" dirty="0">
                <a:latin typeface="ＭＳ ゴシック" pitchFamily="49" charset="-128"/>
                <a:ea typeface="ＭＳ ゴシック" pitchFamily="49" charset="-128"/>
              </a:rPr>
              <a:t>青少年のインターネット利用環境実態調査</a:t>
            </a:r>
            <a:r>
              <a:rPr lang="ja-JP" altLang="en-US" sz="2000" spc="-300" dirty="0">
                <a:latin typeface="ＭＳ ゴシック" pitchFamily="49" charset="-128"/>
                <a:ea typeface="ＭＳ ゴシック" pitchFamily="49" charset="-128"/>
              </a:rPr>
              <a:t>」内閣府より</a:t>
            </a:r>
            <a:endParaRPr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833240"/>
              </p:ext>
            </p:extLst>
          </p:nvPr>
        </p:nvGraphicFramePr>
        <p:xfrm>
          <a:off x="539552" y="3472408"/>
          <a:ext cx="7632848" cy="1798320"/>
        </p:xfrm>
        <a:graphic>
          <a:graphicData uri="http://schemas.openxmlformats.org/drawingml/2006/table">
            <a:tbl>
              <a:tblPr firstRow="1" bandRow="1"/>
              <a:tblGrid>
                <a:gridCol w="7632848"/>
              </a:tblGrid>
              <a:tr h="470128">
                <a:tc>
                  <a:txBody>
                    <a:bodyPr/>
                    <a:lstStyle/>
                    <a:p>
                      <a:pPr algn="l"/>
                      <a:r>
                        <a:rPr lang="ja-JP" altLang="en-US" sz="4000" b="0" spc="-300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上記以外の情報通信機器</a:t>
                      </a:r>
                      <a:endParaRPr lang="en-US" altLang="ja-JP" sz="4000" b="0" spc="-300" dirty="0" smtClean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600" b="0" spc="-300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(</a:t>
                      </a:r>
                      <a:r>
                        <a:rPr lang="ja-JP" altLang="en-US" sz="2600" b="0" spc="-300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ゲーム機、音楽プレイヤー、タブレットパソコン</a:t>
                      </a:r>
                      <a:r>
                        <a:rPr lang="ja-JP" altLang="en-US" sz="2600" b="0" spc="-300" baseline="0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 </a:t>
                      </a:r>
                      <a:r>
                        <a:rPr lang="ja-JP" altLang="en-US" sz="2600" b="0" spc="-300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など</a:t>
                      </a:r>
                      <a:r>
                        <a:rPr lang="en-US" altLang="ja-JP" sz="2600" b="0" spc="-300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)</a:t>
                      </a:r>
                      <a:endParaRPr lang="ja-JP" altLang="en-US" sz="2600" b="0" spc="-300" dirty="0" smtClean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25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4000" b="0" spc="-3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小</a:t>
                      </a:r>
                      <a:r>
                        <a:rPr lang="en-US" altLang="ja-JP" sz="4000" b="0" spc="-3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…68.0%</a:t>
                      </a:r>
                      <a:r>
                        <a:rPr lang="ja-JP" altLang="en-US" sz="4000" b="0" spc="-3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　中</a:t>
                      </a:r>
                      <a:r>
                        <a:rPr lang="en-US" altLang="ja-JP" sz="4000" b="0" spc="-3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…60.2%</a:t>
                      </a:r>
                      <a:r>
                        <a:rPr lang="ja-JP" altLang="en-US" sz="4000" b="0" spc="-3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　高</a:t>
                      </a:r>
                      <a:r>
                        <a:rPr lang="en-US" altLang="ja-JP" sz="4000" b="0" spc="-300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…53.3%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図 17" descr="C:\Users\tip-off\AppData\Local\Microsoft\Windows\Temporary Internet Files\Content.IE5\T1Z10GB2\MC900417478[1].wmf"/>
          <p:cNvPicPr/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85184"/>
            <a:ext cx="1264683" cy="16181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角丸四角形吹き出し 2"/>
          <p:cNvSpPr/>
          <p:nvPr/>
        </p:nvSpPr>
        <p:spPr>
          <a:xfrm>
            <a:off x="539552" y="5661328"/>
            <a:ext cx="7200800" cy="720000"/>
          </a:xfrm>
          <a:prstGeom prst="wedgeRoundRectCallout">
            <a:avLst>
              <a:gd name="adj1" fmla="val 55506"/>
              <a:gd name="adj2" fmla="val 8850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小学校段階からの指導が必要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!</a:t>
            </a:r>
            <a:endParaRPr kumimoji="1" lang="ja-JP" altLang="en-US" sz="4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9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476002"/>
            <a:ext cx="8892480" cy="792758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  <a:ea typeface="HG創英角ｺﾞｼｯｸUB" panose="020B0909000000000000" pitchFamily="49" charset="-128"/>
              </a:rPr>
              <a:t> 無線によるネット接続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長野県総合教育センター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467544" y="1484864"/>
            <a:ext cx="6660000" cy="72000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>
            <a:noFill/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4000" spc="-3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無線でネットに接続する技術</a:t>
            </a:r>
            <a:endParaRPr lang="en-US" altLang="ja-JP" sz="4000" spc="-3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251520" y="4437112"/>
            <a:ext cx="8892480" cy="129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 eaLnBrk="1" hangingPunct="1">
              <a:buFont typeface="Arial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3600" spc="-300" dirty="0">
                <a:latin typeface="ＭＳ ゴシック" pitchFamily="49" charset="-128"/>
                <a:ea typeface="ＭＳ ゴシック" pitchFamily="49" charset="-128"/>
              </a:rPr>
              <a:t>いつでも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、どこでも、誰でも</a:t>
            </a:r>
            <a:r>
              <a:rPr lang="en-US" altLang="ja-JP" sz="3600" spc="-300" dirty="0" smtClean="0">
                <a:latin typeface="ＭＳ ゴシック" pitchFamily="49" charset="-128"/>
                <a:ea typeface="ＭＳ ゴシック" pitchFamily="49" charset="-128"/>
              </a:rPr>
              <a:t>…</a:t>
            </a:r>
          </a:p>
          <a:p>
            <a:pPr marL="109538" indent="0" eaLnBrk="1" hangingPunct="1">
              <a:buFont typeface="Arial" charset="0"/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「パスワードなし」で接続できる！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251520" y="2276872"/>
            <a:ext cx="889248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 eaLnBrk="1" hangingPunct="1"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無線</a:t>
            </a:r>
            <a:r>
              <a:rPr lang="en-US" altLang="ja-JP" sz="3600" spc="-300" dirty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ワイヤレスの電波発信機</a:t>
            </a:r>
            <a:r>
              <a:rPr lang="en-US" altLang="ja-JP" sz="3600" spc="-300" dirty="0" smtClean="0"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で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ネットに接続する技術</a:t>
            </a:r>
            <a:r>
              <a:rPr lang="en-US" altLang="ja-JP" sz="3600" spc="-300" dirty="0" smtClean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無線 </a:t>
            </a:r>
            <a:r>
              <a:rPr lang="en-US" altLang="ja-JP" sz="3600" spc="-300" dirty="0" smtClean="0">
                <a:latin typeface="ＭＳ ゴシック" pitchFamily="49" charset="-128"/>
                <a:ea typeface="ＭＳ ゴシック" pitchFamily="49" charset="-128"/>
              </a:rPr>
              <a:t>LAN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3600" spc="-300" dirty="0" smtClean="0"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が普及。</a:t>
            </a:r>
            <a:endParaRPr lang="ja-JP" altLang="en-US" sz="4400" spc="-300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2050" name="Picture 2" descr="C:\Users\daikichiya\AppData\Local\Microsoft\Windows\Temporary Internet Files\Content.IE5\S9TWP1O3\MC9003969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07" y="548679"/>
            <a:ext cx="1561597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467544" y="3717032"/>
            <a:ext cx="7380000" cy="7200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4000" spc="-3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公衆</a:t>
            </a:r>
            <a:r>
              <a:rPr lang="ja-JP" altLang="en-US" sz="4000" spc="-3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無線</a:t>
            </a:r>
            <a:r>
              <a:rPr lang="en-US" altLang="ja-JP" sz="3600" spc="-3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3600" spc="-3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フリースポット</a:t>
            </a:r>
            <a:r>
              <a:rPr lang="en-US" altLang="ja-JP" sz="3600" spc="-3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4000" spc="-3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の増加</a:t>
            </a:r>
            <a:endParaRPr lang="en-US" altLang="ja-JP" sz="4000" spc="-3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6" name="図 15" descr="C:\Users\tip-off\AppData\Local\Microsoft\Windows\Temporary Internet Files\Content.IE5\20BD1ANF\MC900417466[1].wmf"/>
          <p:cNvPicPr/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37" y="5013414"/>
            <a:ext cx="1287059" cy="1583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角丸四角形吹き出し 13"/>
          <p:cNvSpPr/>
          <p:nvPr/>
        </p:nvSpPr>
        <p:spPr>
          <a:xfrm>
            <a:off x="396376" y="5949352"/>
            <a:ext cx="7560000" cy="648000"/>
          </a:xfrm>
          <a:prstGeom prst="wedgeRoundRectCallout">
            <a:avLst>
              <a:gd name="adj1" fmla="val 53570"/>
              <a:gd name="adj2" fmla="val -41642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利用実態を把握することが難しい</a:t>
            </a:r>
            <a:r>
              <a:rPr lang="en-US" altLang="ja-JP" sz="36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!</a:t>
            </a:r>
            <a:endParaRPr kumimoji="1" lang="ja-JP" altLang="en-US" sz="3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843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ikichiya\AppData\Local\Microsoft\Windows\Temporary Internet Files\Content.IE5\W6KQQLNO\el-mundo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7" y="2744976"/>
            <a:ext cx="2354725" cy="239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10952"/>
          </a:xfrm>
        </p:spPr>
        <p:txBody>
          <a:bodyPr lIns="0" tIns="0" rIns="0" bIns="0" anchor="b" anchorCtr="0"/>
          <a:lstStyle/>
          <a:p>
            <a:pPr algn="l" eaLnBrk="1" hangingPunct="1">
              <a:defRPr/>
            </a:pP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 </a:t>
            </a:r>
            <a:r>
              <a:rPr lang="ja-JP" altLang="en-US" sz="5000" dirty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公衆</a:t>
            </a:r>
            <a:r>
              <a:rPr lang="ja-JP" altLang="en-US" sz="5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無線</a:t>
            </a:r>
            <a:r>
              <a:rPr lang="ja-JP" altLang="en-US" sz="4000" dirty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（</a:t>
            </a:r>
            <a:r>
              <a:rPr lang="ja-JP" altLang="en-US" sz="4000" dirty="0" smtClean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フリースポット</a:t>
            </a:r>
            <a:r>
              <a:rPr lang="ja-JP" altLang="en-US" sz="4000" dirty="0">
                <a:solidFill>
                  <a:schemeClr val="tx2">
                    <a:lumMod val="50000"/>
                  </a:schemeClr>
                </a:solidFill>
                <a:latin typeface="HG創英角ｺﾞｼｯｸUB" pitchFamily="49" charset="-128"/>
              </a:rPr>
              <a:t>）</a:t>
            </a:r>
            <a:endParaRPr lang="ja-JP" altLang="en-US" sz="4000" dirty="0" smtClean="0">
              <a:solidFill>
                <a:schemeClr val="tx2">
                  <a:lumMod val="50000"/>
                </a:schemeClr>
              </a:solidFill>
              <a:latin typeface="HG創英角ｺﾞｼｯｸUB" pitchFamily="49" charset="-128"/>
            </a:endParaRPr>
          </a:p>
        </p:txBody>
      </p:sp>
      <p:sp>
        <p:nvSpPr>
          <p:cNvPr id="4198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445224"/>
          </a:xfrm>
        </p:spPr>
        <p:txBody>
          <a:bodyPr/>
          <a:lstStyle/>
          <a:p>
            <a:pPr marL="109538" indent="0" eaLnBrk="1" hangingPunct="1"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フリースポット</a:t>
            </a:r>
            <a:r>
              <a:rPr lang="en-US" altLang="ja-JP" sz="2800" spc="-300" dirty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2800" spc="-300" dirty="0">
                <a:latin typeface="ＭＳ ゴシック" pitchFamily="49" charset="-128"/>
                <a:ea typeface="ＭＳ ゴシック" pitchFamily="49" charset="-128"/>
              </a:rPr>
              <a:t>公共施設や商業施設など</a:t>
            </a:r>
            <a:r>
              <a:rPr lang="en-US" altLang="ja-JP" sz="2800" spc="-300" dirty="0" smtClean="0"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で</a:t>
            </a:r>
            <a:endParaRPr lang="en-US" altLang="ja-JP" sz="3600" spc="-3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109538" indent="0" eaLnBrk="1" hangingPunct="1">
              <a:buNone/>
              <a:defRPr/>
            </a:pPr>
            <a:r>
              <a:rPr lang="ja-JP" altLang="en-US" sz="3600" spc="-300" dirty="0" smtClean="0">
                <a:latin typeface="ＭＳ ゴシック" pitchFamily="49" charset="-128"/>
                <a:ea typeface="ＭＳ ゴシック" pitchFamily="49" charset="-128"/>
              </a:rPr>
              <a:t> ネットに接続すると</a:t>
            </a:r>
            <a:r>
              <a:rPr lang="en-US" altLang="ja-JP" sz="3600" spc="-300" dirty="0" smtClean="0">
                <a:latin typeface="ＭＳ ゴシック" pitchFamily="49" charset="-128"/>
                <a:ea typeface="ＭＳ ゴシック" pitchFamily="49" charset="-128"/>
              </a:rPr>
              <a:t>…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D0E45-76F4-4301-8A22-52A1495BDA36}" type="slidenum">
              <a:rPr lang="ja-JP" altLang="en-US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長野県総合教育センター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2816984"/>
            <a:ext cx="540000" cy="2340000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インターネット</a:t>
            </a:r>
            <a:endParaRPr kumimoji="1" lang="ja-JP" altLang="en-US" sz="2400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016183" y="3573014"/>
            <a:ext cx="1692000" cy="432000"/>
          </a:xfrm>
          <a:prstGeom prst="roundRect">
            <a:avLst/>
          </a:prstGeom>
          <a:solidFill>
            <a:srgbClr val="66FF66"/>
          </a:solidFill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通信業者</a:t>
            </a:r>
            <a:endParaRPr kumimoji="1" lang="ja-JP" altLang="en-US" sz="28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016182" y="2852936"/>
            <a:ext cx="1692000" cy="432000"/>
          </a:xfrm>
          <a:prstGeom prst="roundRect">
            <a:avLst/>
          </a:prstGeom>
          <a:solidFill>
            <a:srgbClr val="66FF66"/>
          </a:solidFill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接続業者</a:t>
            </a:r>
            <a:endParaRPr kumimoji="1" lang="ja-JP" altLang="en-US" sz="28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2016183" y="4293144"/>
            <a:ext cx="1692000" cy="432000"/>
          </a:xfrm>
          <a:prstGeom prst="roundRect">
            <a:avLst/>
          </a:prstGeom>
          <a:solidFill>
            <a:srgbClr val="66FF66"/>
          </a:solidFill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接続業者</a:t>
            </a:r>
            <a:endParaRPr kumimoji="1" lang="ja-JP" altLang="en-US" sz="28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364368" y="2852936"/>
            <a:ext cx="2520000" cy="432000"/>
          </a:xfrm>
          <a:prstGeom prst="roundRect">
            <a:avLst/>
          </a:prstGeom>
          <a:solidFill>
            <a:srgbClr val="FF99FF"/>
          </a:solidFill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パソコン</a:t>
            </a:r>
            <a:endParaRPr kumimoji="1" lang="ja-JP" altLang="en-US" sz="28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5364368" y="3573016"/>
            <a:ext cx="2520000" cy="432000"/>
          </a:xfrm>
          <a:prstGeom prst="roundRect">
            <a:avLst/>
          </a:prstGeom>
          <a:solidFill>
            <a:srgbClr val="FF99FF"/>
          </a:solidFill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スマートフォン</a:t>
            </a:r>
            <a:endParaRPr kumimoji="1" lang="ja-JP" altLang="en-US" sz="26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364367" y="4293096"/>
            <a:ext cx="2520000" cy="432000"/>
          </a:xfrm>
          <a:prstGeom prst="roundRect">
            <a:avLst/>
          </a:prstGeom>
          <a:solidFill>
            <a:srgbClr val="FF99FF"/>
          </a:solidFill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ゲーム機</a:t>
            </a:r>
            <a:endParaRPr kumimoji="1" lang="ja-JP" altLang="en-US" sz="28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212239" y="2817192"/>
            <a:ext cx="540000" cy="2340000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フィルタリング</a:t>
            </a:r>
            <a:endParaRPr kumimoji="1" lang="ja-JP" altLang="en-US" sz="2400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404007" y="3068960"/>
            <a:ext cx="7200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1404007" y="3789040"/>
            <a:ext cx="7200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1404007" y="4509120"/>
            <a:ext cx="7200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3564167" y="3068960"/>
            <a:ext cx="7200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3564247" y="3806912"/>
            <a:ext cx="7200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>
            <a:off x="4644008" y="3068960"/>
            <a:ext cx="720000" cy="0"/>
          </a:xfrm>
          <a:prstGeom prst="straightConnector1">
            <a:avLst/>
          </a:prstGeom>
          <a:ln w="76200">
            <a:solidFill>
              <a:srgbClr val="0000CC"/>
            </a:solidFill>
            <a:headEnd type="none" w="med" len="med"/>
            <a:tailEnd type="triangle" w="med" len="med"/>
          </a:ln>
          <a:effectLst>
            <a:outerShdw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>
            <a:off x="4644088" y="3806912"/>
            <a:ext cx="720000" cy="0"/>
          </a:xfrm>
          <a:prstGeom prst="straightConnector1">
            <a:avLst/>
          </a:prstGeom>
          <a:ln w="76200">
            <a:solidFill>
              <a:srgbClr val="0000CC"/>
            </a:solidFill>
            <a:headEnd type="none" w="med" len="med"/>
            <a:tailEnd type="triangle" w="med" len="med"/>
          </a:ln>
          <a:effectLst>
            <a:outerShdw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34" idx="3"/>
            <a:endCxn id="26" idx="1"/>
          </p:cNvCxnSpPr>
          <p:nvPr/>
        </p:nvCxnSpPr>
        <p:spPr>
          <a:xfrm flipV="1">
            <a:off x="4500271" y="3068936"/>
            <a:ext cx="864097" cy="235831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stCxn id="34" idx="3"/>
            <a:endCxn id="27" idx="1"/>
          </p:cNvCxnSpPr>
          <p:nvPr/>
        </p:nvCxnSpPr>
        <p:spPr>
          <a:xfrm flipV="1">
            <a:off x="4500271" y="3789016"/>
            <a:ext cx="864097" cy="163823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34" idx="3"/>
            <a:endCxn id="28" idx="1"/>
          </p:cNvCxnSpPr>
          <p:nvPr/>
        </p:nvCxnSpPr>
        <p:spPr>
          <a:xfrm flipV="1">
            <a:off x="4500271" y="4509096"/>
            <a:ext cx="864096" cy="91815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stCxn id="34" idx="3"/>
            <a:endCxn id="31" idx="1"/>
          </p:cNvCxnSpPr>
          <p:nvPr/>
        </p:nvCxnSpPr>
        <p:spPr>
          <a:xfrm flipV="1">
            <a:off x="4500271" y="5229176"/>
            <a:ext cx="863817" cy="19807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flipH="1">
            <a:off x="2843728" y="4725144"/>
            <a:ext cx="80" cy="4320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outerShdw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角丸四角形 30"/>
          <p:cNvSpPr/>
          <p:nvPr/>
        </p:nvSpPr>
        <p:spPr>
          <a:xfrm>
            <a:off x="5364088" y="5013176"/>
            <a:ext cx="2520000" cy="432000"/>
          </a:xfrm>
          <a:prstGeom prst="roundRect">
            <a:avLst/>
          </a:prstGeom>
          <a:solidFill>
            <a:srgbClr val="FF99FF"/>
          </a:solidFill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600" dirty="0" smtClean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音楽プレイヤー</a:t>
            </a:r>
            <a:endParaRPr kumimoji="1" lang="ja-JP" altLang="en-US" sz="26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260271" y="5193248"/>
            <a:ext cx="3240000" cy="468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+mj-ea"/>
                <a:ea typeface="+mj-ea"/>
              </a:rPr>
              <a:t>フリースポット</a:t>
            </a:r>
            <a:endParaRPr kumimoji="1" lang="ja-JP" altLang="en-US" sz="320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74" name="図 73" descr="C:\Users\tip-off\AppData\Local\Microsoft\Windows\Temporary Internet Files\Content.IE5\QP8K4D9M\MC900417464[1].wmf"/>
          <p:cNvPicPr/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47" y="4797152"/>
            <a:ext cx="1141519" cy="18478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6" name="角丸四角形吹き出し 75"/>
          <p:cNvSpPr/>
          <p:nvPr/>
        </p:nvSpPr>
        <p:spPr>
          <a:xfrm>
            <a:off x="539550" y="5949352"/>
            <a:ext cx="7380000" cy="648000"/>
          </a:xfrm>
          <a:prstGeom prst="wedgeRoundRectCallout">
            <a:avLst>
              <a:gd name="adj1" fmla="val 53570"/>
              <a:gd name="adj2" fmla="val -46052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フィルタリングが機能しない</a:t>
            </a:r>
            <a:r>
              <a:rPr lang="en-US" altLang="ja-JP" sz="3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!</a:t>
            </a:r>
            <a:r>
              <a:rPr lang="ja-JP" altLang="en-US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（場合もある）</a:t>
            </a:r>
            <a:endParaRPr kumimoji="1" lang="ja-JP" altLang="en-US" sz="3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83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34" grpId="0" animBg="1"/>
      <p:bldP spid="34" grpId="1" animBg="1"/>
      <p:bldP spid="76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アング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6987</TotalTime>
  <Words>2552</Words>
  <PresentationFormat>画面に合わせる (4:3)</PresentationFormat>
  <Paragraphs>747</Paragraphs>
  <Slides>62</Slides>
  <Notes>62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3" baseType="lpstr">
      <vt:lpstr>Office ​​テーマ</vt:lpstr>
      <vt:lpstr>ネットトラブル予防と対応</vt:lpstr>
      <vt:lpstr> ユビキタスネットワーク社会</vt:lpstr>
      <vt:lpstr> 高度情報化社会の理解</vt:lpstr>
      <vt:lpstr>情報通信機器の機能を知る ～インターネットへの入口の多様化～</vt:lpstr>
      <vt:lpstr> スマートフォンの機能</vt:lpstr>
      <vt:lpstr> 情報通信機器の多様化</vt:lpstr>
      <vt:lpstr> 情報通信機器の利用状況</vt:lpstr>
      <vt:lpstr> 無線によるネット接続</vt:lpstr>
      <vt:lpstr> 公衆無線（フリースポット）</vt:lpstr>
      <vt:lpstr>ネットを悪用した詐欺</vt:lpstr>
      <vt:lpstr> 知らない相手からの電話？</vt:lpstr>
      <vt:lpstr> ワンコール詐欺？</vt:lpstr>
      <vt:lpstr> 電話番号に含まれる情報</vt:lpstr>
      <vt:lpstr> 知らない電話番号への対応</vt:lpstr>
      <vt:lpstr> ワンクリック詐欺？</vt:lpstr>
      <vt:lpstr> 突然の料金請求！</vt:lpstr>
      <vt:lpstr> 詐欺行為への正しい対応！</vt:lpstr>
      <vt:lpstr> 電子消費者契約法（平成13年12月施行）</vt:lpstr>
      <vt:lpstr> フィルタリングは「おまもり」</vt:lpstr>
      <vt:lpstr>ネットに関連する法令等</vt:lpstr>
      <vt:lpstr> 悪口の書き込み！</vt:lpstr>
      <vt:lpstr> 名誉毀損（めいよきそん）</vt:lpstr>
      <vt:lpstr> 名誉毀損(解説)「公然と」</vt:lpstr>
      <vt:lpstr> 名誉毀損(解説)「事実を摘示し」</vt:lpstr>
      <vt:lpstr> 名誉毀損(解説)「名誉を毀損」</vt:lpstr>
      <vt:lpstr> 名誉毀損(解説)「事実の有無に…」</vt:lpstr>
      <vt:lpstr>ＳＮＳ (ソーシャル・ネットワーキング・サービス)  social networking service</vt:lpstr>
      <vt:lpstr> ＳＮＳとは？</vt:lpstr>
      <vt:lpstr> ＳＮＳは誰が見ている？</vt:lpstr>
      <vt:lpstr> どこまでが個人情報？</vt:lpstr>
      <vt:lpstr> ＧＰＳ機能に注意！</vt:lpstr>
      <vt:lpstr> グループチャット</vt:lpstr>
      <vt:lpstr> インターネットの常識</vt:lpstr>
      <vt:lpstr> 困ったとき！誰に相談する？</vt:lpstr>
      <vt:lpstr> 子どもに相談されたら…</vt:lpstr>
      <vt:lpstr>発達段階の特徴を知る ～情報通信機器との関わり方について考える～</vt:lpstr>
      <vt:lpstr> 発達段階の特徴(文部科学省より)</vt:lpstr>
      <vt:lpstr> 乳幼児期</vt:lpstr>
      <vt:lpstr> 学童期（小学校低学年）</vt:lpstr>
      <vt:lpstr> 学童期（小学校高学年）</vt:lpstr>
      <vt:lpstr> 青年前期（中学校）</vt:lpstr>
      <vt:lpstr> 青年中期（高等学校）</vt:lpstr>
      <vt:lpstr>心身の健康への影響</vt:lpstr>
      <vt:lpstr> 価値観への影響？</vt:lpstr>
      <vt:lpstr> 社会的不適応？</vt:lpstr>
      <vt:lpstr> 認知能力への影響？</vt:lpstr>
      <vt:lpstr> 視力への影響？</vt:lpstr>
      <vt:lpstr> 体力への影響？</vt:lpstr>
      <vt:lpstr>有害情報から守るために！ ～子どもを守るために 大人ができること～</vt:lpstr>
      <vt:lpstr> もしも、こんな場が…</vt:lpstr>
      <vt:lpstr> フィルタリングは義務！</vt:lpstr>
      <vt:lpstr> 事業者の義務</vt:lpstr>
      <vt:lpstr> 保護者の責務</vt:lpstr>
      <vt:lpstr> ペアレンタルコントロール</vt:lpstr>
      <vt:lpstr> フィルタリング</vt:lpstr>
      <vt:lpstr> 家庭のルールを決める(例)</vt:lpstr>
      <vt:lpstr>演習用のコンテンツ集</vt:lpstr>
      <vt:lpstr>PowerPoint プレゼンテーション</vt:lpstr>
      <vt:lpstr> コミュニケーション演習①</vt:lpstr>
      <vt:lpstr> コミュニケーション演習②</vt:lpstr>
      <vt:lpstr> コミュニケーション演習③</vt:lpstr>
      <vt:lpstr> コミュニケーション演習④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2015-01-16T08:31:45Z</cp:lastPrinted>
  <dcterms:created xsi:type="dcterms:W3CDTF">2011-06-01T06:30:44Z</dcterms:created>
  <dcterms:modified xsi:type="dcterms:W3CDTF">2015-02-13T05:14:47Z</dcterms:modified>
</cp:coreProperties>
</file>