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84" r:id="rId3"/>
    <p:sldMasterId id="2147483696" r:id="rId4"/>
    <p:sldMasterId id="2147483708" r:id="rId5"/>
    <p:sldMasterId id="2147483720" r:id="rId6"/>
  </p:sldMasterIdLst>
  <p:notesMasterIdLst>
    <p:notesMasterId r:id="rId25"/>
  </p:notesMasterIdLst>
  <p:handoutMasterIdLst>
    <p:handoutMasterId r:id="rId26"/>
  </p:handoutMasterIdLst>
  <p:sldIdLst>
    <p:sldId id="261" r:id="rId7"/>
    <p:sldId id="387" r:id="rId8"/>
    <p:sldId id="346" r:id="rId9"/>
    <p:sldId id="363" r:id="rId10"/>
    <p:sldId id="382" r:id="rId11"/>
    <p:sldId id="329" r:id="rId12"/>
    <p:sldId id="357" r:id="rId13"/>
    <p:sldId id="361" r:id="rId14"/>
    <p:sldId id="276" r:id="rId15"/>
    <p:sldId id="288" r:id="rId16"/>
    <p:sldId id="349" r:id="rId17"/>
    <p:sldId id="385" r:id="rId18"/>
    <p:sldId id="375" r:id="rId19"/>
    <p:sldId id="376" r:id="rId20"/>
    <p:sldId id="377" r:id="rId21"/>
    <p:sldId id="380" r:id="rId22"/>
    <p:sldId id="366" r:id="rId23"/>
    <p:sldId id="367" r:id="rId24"/>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D"/>
    <a:srgbClr val="FFFFC5"/>
    <a:srgbClr val="FFFFBD"/>
    <a:srgbClr val="FFFFDD"/>
    <a:srgbClr val="FFD5F4"/>
    <a:srgbClr val="D1FEFF"/>
    <a:srgbClr val="FFFFA1"/>
    <a:srgbClr val="FFFEA0"/>
    <a:srgbClr val="B9F8FF"/>
    <a:srgbClr val="FDF2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566" autoAdjust="0"/>
  </p:normalViewPr>
  <p:slideViewPr>
    <p:cSldViewPr>
      <p:cViewPr>
        <p:scale>
          <a:sx n="60" d="100"/>
          <a:sy n="60" d="100"/>
        </p:scale>
        <p:origin x="-13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98E22B-5E8A-436E-9CF0-825F21F01FD9}" type="doc">
      <dgm:prSet loTypeId="urn:microsoft.com/office/officeart/2005/8/layout/process5" loCatId="process" qsTypeId="urn:microsoft.com/office/officeart/2005/8/quickstyle/simple1#2" qsCatId="simple" csTypeId="urn:microsoft.com/office/officeart/2005/8/colors/colorful5" csCatId="colorful" phldr="1"/>
      <dgm:spPr/>
      <dgm:t>
        <a:bodyPr/>
        <a:lstStyle/>
        <a:p>
          <a:endParaRPr kumimoji="1" lang="ja-JP" altLang="en-US"/>
        </a:p>
      </dgm:t>
    </dgm:pt>
    <dgm:pt modelId="{34F1F04B-A400-4C51-A0C6-C42B5BBE0CEF}">
      <dgm:prSet phldrT="[テキスト]" custT="1"/>
      <dgm:spPr>
        <a:solidFill>
          <a:srgbClr val="CCFFFF"/>
        </a:solidFill>
        <a:ln>
          <a:solidFill>
            <a:schemeClr val="tx1"/>
          </a:solidFill>
        </a:ln>
      </dgm:spPr>
      <dgm:t>
        <a:bodyPr/>
        <a:lstStyle/>
        <a:p>
          <a:r>
            <a:rPr kumimoji="1" lang="ja-JP" altLang="en-US" sz="2800" b="1" dirty="0" smtClean="0">
              <a:solidFill>
                <a:schemeClr val="tx1"/>
              </a:solidFill>
              <a:latin typeface="+mj-ea"/>
              <a:ea typeface="+mj-ea"/>
            </a:rPr>
            <a:t>実態把握</a:t>
          </a:r>
          <a:endParaRPr kumimoji="1" lang="en-US" altLang="ja-JP" sz="2800" b="1" dirty="0" smtClean="0">
            <a:solidFill>
              <a:schemeClr val="tx1"/>
            </a:solidFill>
            <a:latin typeface="+mj-ea"/>
            <a:ea typeface="+mj-ea"/>
          </a:endParaRPr>
        </a:p>
        <a:p>
          <a:r>
            <a:rPr kumimoji="1" lang="ja-JP" altLang="en-US" sz="2000" b="1" dirty="0" smtClean="0">
              <a:solidFill>
                <a:schemeClr val="tx1"/>
              </a:solidFill>
              <a:latin typeface="+mj-ea"/>
              <a:ea typeface="+mj-ea"/>
            </a:rPr>
            <a:t>（児童生徒の興味・関心を中心に個別の指導計画の記述も考慮して）</a:t>
          </a:r>
          <a:endParaRPr kumimoji="1" lang="ja-JP" altLang="en-US" sz="2000" b="1" dirty="0">
            <a:solidFill>
              <a:schemeClr val="tx1"/>
            </a:solidFill>
            <a:latin typeface="+mj-ea"/>
            <a:ea typeface="+mj-ea"/>
          </a:endParaRPr>
        </a:p>
      </dgm:t>
    </dgm:pt>
    <dgm:pt modelId="{7BCC3F4B-734A-4949-905D-E4D78F1839F5}" type="parTrans" cxnId="{BFE759BA-DF89-4B84-A999-EE5A1D430069}">
      <dgm:prSet/>
      <dgm:spPr/>
      <dgm:t>
        <a:bodyPr/>
        <a:lstStyle/>
        <a:p>
          <a:endParaRPr kumimoji="1" lang="ja-JP" altLang="en-US"/>
        </a:p>
      </dgm:t>
    </dgm:pt>
    <dgm:pt modelId="{45961D55-C0DC-44C3-B37A-0507478E8CD0}" type="sibTrans" cxnId="{BFE759BA-DF89-4B84-A999-EE5A1D430069}">
      <dgm:prSet/>
      <dgm:spPr>
        <a:solidFill>
          <a:schemeClr val="tx2">
            <a:lumMod val="60000"/>
            <a:lumOff val="40000"/>
          </a:schemeClr>
        </a:solidFill>
        <a:ln>
          <a:solidFill>
            <a:schemeClr val="tx1"/>
          </a:solidFill>
        </a:ln>
      </dgm:spPr>
      <dgm:t>
        <a:bodyPr/>
        <a:lstStyle/>
        <a:p>
          <a:endParaRPr kumimoji="1" lang="ja-JP" altLang="en-US"/>
        </a:p>
      </dgm:t>
    </dgm:pt>
    <dgm:pt modelId="{3C8553D1-9186-4F32-9FC3-45311A9074FD}">
      <dgm:prSet phldrT="[テキスト]" custT="1"/>
      <dgm:spPr>
        <a:solidFill>
          <a:srgbClr val="66FFCC"/>
        </a:solidFill>
        <a:ln w="28575">
          <a:solidFill>
            <a:schemeClr val="tx1"/>
          </a:solidFill>
        </a:ln>
      </dgm:spPr>
      <dgm:t>
        <a:bodyPr/>
        <a:lstStyle/>
        <a:p>
          <a:r>
            <a:rPr kumimoji="1" lang="ja-JP" altLang="en-US" sz="2800" b="1" dirty="0" smtClean="0">
              <a:solidFill>
                <a:schemeClr val="tx1"/>
              </a:solidFill>
              <a:latin typeface="+mj-ea"/>
              <a:ea typeface="+mj-ea"/>
            </a:rPr>
            <a:t>単元の構想</a:t>
          </a:r>
          <a:endParaRPr kumimoji="1" lang="en-US" altLang="ja-JP" sz="2800" b="1" dirty="0" smtClean="0">
            <a:solidFill>
              <a:schemeClr val="tx1"/>
            </a:solidFill>
            <a:latin typeface="+mj-ea"/>
            <a:ea typeface="+mj-ea"/>
          </a:endParaRPr>
        </a:p>
        <a:p>
          <a:r>
            <a:rPr kumimoji="1" lang="ja-JP" altLang="en-US" sz="2000" b="1" dirty="0" smtClean="0">
              <a:solidFill>
                <a:schemeClr val="tx1"/>
              </a:solidFill>
              <a:latin typeface="+mj-ea"/>
              <a:ea typeface="+mj-ea"/>
            </a:rPr>
            <a:t>（児童生徒の願いとその時期の児童・生徒の生活に寄せた教師の願いを明確に</a:t>
          </a:r>
          <a:r>
            <a:rPr kumimoji="1" lang="ja-JP" altLang="en-US" sz="2000" b="1" smtClean="0">
              <a:solidFill>
                <a:schemeClr val="tx1"/>
              </a:solidFill>
              <a:latin typeface="+mj-ea"/>
              <a:ea typeface="+mj-ea"/>
            </a:rPr>
            <a:t>する）</a:t>
          </a:r>
          <a:r>
            <a:rPr kumimoji="1" lang="ja-JP" altLang="en-US" sz="2000" b="1" dirty="0" smtClean="0">
              <a:solidFill>
                <a:schemeClr val="tx1"/>
              </a:solidFill>
              <a:latin typeface="+mj-ea"/>
              <a:ea typeface="+mj-ea"/>
            </a:rPr>
            <a:t>　</a:t>
          </a:r>
          <a:r>
            <a:rPr kumimoji="1" lang="en-US" altLang="ja-JP" sz="1800" b="1" dirty="0" smtClean="0">
              <a:solidFill>
                <a:schemeClr val="tx1"/>
              </a:solidFill>
              <a:latin typeface="+mj-ea"/>
              <a:ea typeface="+mj-ea"/>
            </a:rPr>
            <a:t>※</a:t>
          </a:r>
          <a:r>
            <a:rPr kumimoji="1" lang="ja-JP" altLang="en-US" sz="1800" b="1" dirty="0" smtClean="0">
              <a:solidFill>
                <a:schemeClr val="tx1"/>
              </a:solidFill>
              <a:latin typeface="+mj-ea"/>
              <a:ea typeface="+mj-ea"/>
            </a:rPr>
            <a:t>構想シート</a:t>
          </a:r>
          <a:endParaRPr kumimoji="1" lang="ja-JP" altLang="en-US" sz="1800" b="1" dirty="0">
            <a:solidFill>
              <a:schemeClr val="tx1"/>
            </a:solidFill>
            <a:latin typeface="+mj-ea"/>
            <a:ea typeface="+mj-ea"/>
          </a:endParaRPr>
        </a:p>
      </dgm:t>
    </dgm:pt>
    <dgm:pt modelId="{BFC87E4D-A1D7-4043-B720-BE6728B0E445}" type="parTrans" cxnId="{6FB776A8-6B79-41E5-B90F-315977673FAD}">
      <dgm:prSet/>
      <dgm:spPr/>
      <dgm:t>
        <a:bodyPr/>
        <a:lstStyle/>
        <a:p>
          <a:endParaRPr kumimoji="1" lang="ja-JP" altLang="en-US"/>
        </a:p>
      </dgm:t>
    </dgm:pt>
    <dgm:pt modelId="{BC657DB6-9882-4ADE-930E-6FACF0F00D03}" type="sibTrans" cxnId="{6FB776A8-6B79-41E5-B90F-315977673FAD}">
      <dgm:prSet/>
      <dgm:spPr>
        <a:solidFill>
          <a:schemeClr val="tx2">
            <a:lumMod val="60000"/>
            <a:lumOff val="40000"/>
          </a:schemeClr>
        </a:solidFill>
        <a:ln>
          <a:solidFill>
            <a:schemeClr val="tx1"/>
          </a:solidFill>
        </a:ln>
      </dgm:spPr>
      <dgm:t>
        <a:bodyPr/>
        <a:lstStyle/>
        <a:p>
          <a:endParaRPr kumimoji="1" lang="ja-JP" altLang="en-US"/>
        </a:p>
      </dgm:t>
    </dgm:pt>
    <dgm:pt modelId="{48628C2B-5B4C-4D6C-B37E-25862B3C8C35}">
      <dgm:prSet phldrT="[テキスト]" custT="1"/>
      <dgm:spPr>
        <a:solidFill>
          <a:srgbClr val="66FF99"/>
        </a:solidFill>
        <a:ln w="28575">
          <a:solidFill>
            <a:schemeClr val="tx1"/>
          </a:solidFill>
        </a:ln>
      </dgm:spPr>
      <dgm:t>
        <a:bodyPr/>
        <a:lstStyle/>
        <a:p>
          <a:r>
            <a:rPr kumimoji="1" lang="ja-JP" altLang="en-US" sz="3200" b="1" u="none" dirty="0" smtClean="0">
              <a:solidFill>
                <a:schemeClr val="tx1"/>
              </a:solidFill>
              <a:latin typeface="+mj-ea"/>
              <a:ea typeface="+mj-ea"/>
            </a:rPr>
            <a:t>単元の醸成</a:t>
          </a:r>
          <a:endParaRPr kumimoji="1" lang="en-US" altLang="ja-JP" sz="3200" b="1" u="none" dirty="0" smtClean="0">
            <a:solidFill>
              <a:schemeClr val="tx1"/>
            </a:solidFill>
            <a:latin typeface="+mj-ea"/>
            <a:ea typeface="+mj-ea"/>
          </a:endParaRPr>
        </a:p>
        <a:p>
          <a:pPr>
            <a:tabLst>
              <a:tab pos="725488" algn="l"/>
            </a:tabLst>
          </a:pPr>
          <a:r>
            <a:rPr kumimoji="1" lang="ja-JP" altLang="en-US" sz="2000" b="1" dirty="0" smtClean="0">
              <a:solidFill>
                <a:schemeClr val="tx1"/>
              </a:solidFill>
              <a:latin typeface="+mj-ea"/>
              <a:ea typeface="+mj-ea"/>
            </a:rPr>
            <a:t>（単元の成立に向けた生活づくり）</a:t>
          </a:r>
          <a:endParaRPr kumimoji="1" lang="ja-JP" altLang="en-US" sz="2000" b="1" dirty="0">
            <a:solidFill>
              <a:schemeClr val="tx1"/>
            </a:solidFill>
            <a:latin typeface="+mj-ea"/>
            <a:ea typeface="+mj-ea"/>
          </a:endParaRPr>
        </a:p>
      </dgm:t>
    </dgm:pt>
    <dgm:pt modelId="{C55C9839-0F41-4907-BA36-5E6F8E70F6D9}" type="parTrans" cxnId="{B95BC366-2DE1-4415-AD59-C5399D1BB6D8}">
      <dgm:prSet/>
      <dgm:spPr/>
      <dgm:t>
        <a:bodyPr/>
        <a:lstStyle/>
        <a:p>
          <a:endParaRPr kumimoji="1" lang="ja-JP" altLang="en-US"/>
        </a:p>
      </dgm:t>
    </dgm:pt>
    <dgm:pt modelId="{E22E491F-3332-4CDB-BDCA-1DC05B76E2C8}" type="sibTrans" cxnId="{B95BC366-2DE1-4415-AD59-C5399D1BB6D8}">
      <dgm:prSet/>
      <dgm:spPr>
        <a:solidFill>
          <a:schemeClr val="tx2">
            <a:lumMod val="60000"/>
            <a:lumOff val="40000"/>
          </a:schemeClr>
        </a:solidFill>
        <a:ln>
          <a:solidFill>
            <a:schemeClr val="tx1"/>
          </a:solidFill>
        </a:ln>
      </dgm:spPr>
      <dgm:t>
        <a:bodyPr/>
        <a:lstStyle/>
        <a:p>
          <a:endParaRPr kumimoji="1" lang="ja-JP" altLang="en-US"/>
        </a:p>
      </dgm:t>
    </dgm:pt>
    <dgm:pt modelId="{8648E9CC-ADDA-4CA1-A501-327F6AD7AA34}">
      <dgm:prSet phldrT="[テキスト]" custT="1"/>
      <dgm:spPr>
        <a:solidFill>
          <a:srgbClr val="66FF33"/>
        </a:solidFill>
        <a:ln w="28575"/>
      </dgm:spPr>
      <dgm:t>
        <a:bodyPr/>
        <a:lstStyle/>
        <a:p>
          <a:r>
            <a:rPr kumimoji="1" lang="ja-JP" altLang="en-US" sz="2800" b="1" dirty="0" smtClean="0">
              <a:solidFill>
                <a:schemeClr val="tx1"/>
              </a:solidFill>
              <a:latin typeface="+mj-ea"/>
              <a:ea typeface="+mj-ea"/>
            </a:rPr>
            <a:t>単元の成立</a:t>
          </a:r>
          <a:endParaRPr kumimoji="1" lang="en-US" altLang="ja-JP" sz="2800" b="1" dirty="0" smtClean="0">
            <a:solidFill>
              <a:schemeClr val="tx1"/>
            </a:solidFill>
            <a:latin typeface="+mj-ea"/>
            <a:ea typeface="+mj-ea"/>
          </a:endParaRPr>
        </a:p>
        <a:p>
          <a:r>
            <a:rPr kumimoji="1" lang="ja-JP" altLang="en-US" sz="2000" b="1" dirty="0" smtClean="0">
              <a:solidFill>
                <a:schemeClr val="tx1"/>
              </a:solidFill>
              <a:latin typeface="+mj-ea"/>
              <a:ea typeface="+mj-ea"/>
            </a:rPr>
            <a:t>（児童生徒に</a:t>
          </a:r>
          <a:r>
            <a:rPr kumimoji="1" lang="ja-JP" altLang="en-US" sz="2000" b="1" dirty="0" err="1" smtClean="0">
              <a:solidFill>
                <a:schemeClr val="tx1"/>
              </a:solidFill>
              <a:latin typeface="+mj-ea"/>
              <a:ea typeface="+mj-ea"/>
            </a:rPr>
            <a:t>め</a:t>
          </a:r>
          <a:r>
            <a:rPr kumimoji="1" lang="ja-JP" altLang="en-US" sz="2000" b="1" dirty="0" smtClean="0">
              <a:solidFill>
                <a:schemeClr val="tx1"/>
              </a:solidFill>
              <a:latin typeface="+mj-ea"/>
              <a:ea typeface="+mj-ea"/>
            </a:rPr>
            <a:t>あてが位置付き、見通しがもてたとき）</a:t>
          </a:r>
          <a:endParaRPr kumimoji="1" lang="ja-JP" altLang="en-US" sz="2000" b="1" dirty="0">
            <a:solidFill>
              <a:schemeClr val="tx1"/>
            </a:solidFill>
            <a:latin typeface="+mj-ea"/>
            <a:ea typeface="+mj-ea"/>
          </a:endParaRPr>
        </a:p>
      </dgm:t>
    </dgm:pt>
    <dgm:pt modelId="{255034CE-F877-4C1A-9CD5-B8846054F498}" type="parTrans" cxnId="{8995CAF9-CE0E-4BBE-9114-D4244E5FC2AD}">
      <dgm:prSet/>
      <dgm:spPr/>
      <dgm:t>
        <a:bodyPr/>
        <a:lstStyle/>
        <a:p>
          <a:endParaRPr kumimoji="1" lang="ja-JP" altLang="en-US"/>
        </a:p>
      </dgm:t>
    </dgm:pt>
    <dgm:pt modelId="{2A97B23D-B0C4-496D-8040-E4949EA65E79}" type="sibTrans" cxnId="{8995CAF9-CE0E-4BBE-9114-D4244E5FC2AD}">
      <dgm:prSet/>
      <dgm:spPr>
        <a:solidFill>
          <a:schemeClr val="tx2">
            <a:lumMod val="60000"/>
            <a:lumOff val="40000"/>
          </a:schemeClr>
        </a:solidFill>
        <a:ln>
          <a:solidFill>
            <a:schemeClr val="tx1"/>
          </a:solidFill>
        </a:ln>
      </dgm:spPr>
      <dgm:t>
        <a:bodyPr/>
        <a:lstStyle/>
        <a:p>
          <a:endParaRPr kumimoji="1" lang="ja-JP" altLang="en-US"/>
        </a:p>
      </dgm:t>
    </dgm:pt>
    <dgm:pt modelId="{7D0FC6DF-6DB7-4363-9086-88F32E3385AA}">
      <dgm:prSet phldrT="[テキスト]" custT="1"/>
      <dgm:spPr>
        <a:solidFill>
          <a:srgbClr val="FFFF66"/>
        </a:solidFill>
        <a:ln>
          <a:solidFill>
            <a:schemeClr val="tx1"/>
          </a:solidFill>
        </a:ln>
      </dgm:spPr>
      <dgm:t>
        <a:bodyPr/>
        <a:lstStyle/>
        <a:p>
          <a:r>
            <a:rPr kumimoji="1" lang="ja-JP" altLang="en-US" sz="2800" b="1" dirty="0" smtClean="0">
              <a:solidFill>
                <a:schemeClr val="tx1"/>
              </a:solidFill>
              <a:latin typeface="+mj-ea"/>
              <a:ea typeface="+mj-ea"/>
            </a:rPr>
            <a:t>単元の展開</a:t>
          </a:r>
          <a:endParaRPr kumimoji="1" lang="en-US" altLang="ja-JP" sz="2800" b="1" dirty="0" smtClean="0">
            <a:solidFill>
              <a:schemeClr val="tx1"/>
            </a:solidFill>
            <a:latin typeface="+mj-ea"/>
            <a:ea typeface="+mj-ea"/>
          </a:endParaRPr>
        </a:p>
        <a:p>
          <a:r>
            <a:rPr kumimoji="1" lang="ja-JP" altLang="en-US" sz="2000" b="1" dirty="0" smtClean="0">
              <a:solidFill>
                <a:schemeClr val="tx1"/>
              </a:solidFill>
              <a:latin typeface="+mj-ea"/>
              <a:ea typeface="+mj-ea"/>
            </a:rPr>
            <a:t>（目標達成に向けた活動の展開）</a:t>
          </a:r>
          <a:endParaRPr kumimoji="1" lang="en-US" altLang="ja-JP" sz="2000" b="1" dirty="0" smtClean="0">
            <a:solidFill>
              <a:schemeClr val="tx1"/>
            </a:solidFill>
            <a:latin typeface="+mj-ea"/>
            <a:ea typeface="+mj-ea"/>
          </a:endParaRPr>
        </a:p>
        <a:p>
          <a:r>
            <a:rPr kumimoji="1" lang="ja-JP" altLang="en-US" sz="1600" b="1" dirty="0" smtClean="0">
              <a:solidFill>
                <a:schemeClr val="tx1"/>
              </a:solidFill>
              <a:latin typeface="+mj-ea"/>
              <a:ea typeface="+mj-ea"/>
            </a:rPr>
            <a:t>（はじめ、なか、おわり）</a:t>
          </a:r>
          <a:endParaRPr kumimoji="1" lang="en-US" altLang="ja-JP" sz="1600" b="1" dirty="0" smtClean="0">
            <a:solidFill>
              <a:schemeClr val="tx1"/>
            </a:solidFill>
            <a:latin typeface="+mj-ea"/>
            <a:ea typeface="+mj-ea"/>
          </a:endParaRPr>
        </a:p>
        <a:p>
          <a:r>
            <a:rPr kumimoji="1" lang="ja-JP" altLang="en-US" sz="1600" b="1" dirty="0" smtClean="0">
              <a:solidFill>
                <a:schemeClr val="tx1"/>
              </a:solidFill>
              <a:latin typeface="+mj-ea"/>
              <a:ea typeface="+mj-ea"/>
            </a:rPr>
            <a:t>（初期、中盤、終末）</a:t>
          </a:r>
          <a:endParaRPr kumimoji="1" lang="en-US" altLang="ja-JP" sz="1600" b="1" dirty="0" smtClean="0">
            <a:solidFill>
              <a:schemeClr val="tx1"/>
            </a:solidFill>
            <a:latin typeface="+mj-ea"/>
            <a:ea typeface="+mj-ea"/>
          </a:endParaRPr>
        </a:p>
        <a:p>
          <a:r>
            <a:rPr kumimoji="1" lang="ja-JP" altLang="en-US" sz="1600" b="1" dirty="0" smtClean="0">
              <a:solidFill>
                <a:schemeClr val="tx1"/>
              </a:solidFill>
              <a:latin typeface="+mj-ea"/>
              <a:ea typeface="+mj-ea"/>
            </a:rPr>
            <a:t>（活動別の展開）</a:t>
          </a:r>
          <a:r>
            <a:rPr kumimoji="1" lang="en-US" altLang="ja-JP" sz="1600" b="1" dirty="0" smtClean="0">
              <a:solidFill>
                <a:schemeClr val="tx1"/>
              </a:solidFill>
              <a:latin typeface="+mj-ea"/>
              <a:ea typeface="+mj-ea"/>
            </a:rPr>
            <a:t>※</a:t>
          </a:r>
          <a:r>
            <a:rPr kumimoji="1" lang="ja-JP" altLang="en-US" sz="1600" b="1" dirty="0" smtClean="0">
              <a:solidFill>
                <a:schemeClr val="tx1"/>
              </a:solidFill>
              <a:latin typeface="+mj-ea"/>
              <a:ea typeface="+mj-ea"/>
            </a:rPr>
            <a:t>　展開シート</a:t>
          </a:r>
          <a:endParaRPr kumimoji="1" lang="ja-JP" altLang="en-US" sz="1600" b="1" dirty="0">
            <a:solidFill>
              <a:schemeClr val="tx1"/>
            </a:solidFill>
            <a:latin typeface="+mj-ea"/>
            <a:ea typeface="+mj-ea"/>
          </a:endParaRPr>
        </a:p>
      </dgm:t>
    </dgm:pt>
    <dgm:pt modelId="{FD4753B7-3986-493A-BA2A-1A111A17B57D}" type="parTrans" cxnId="{376DCE22-7D53-48B8-8170-6BEB709698EF}">
      <dgm:prSet/>
      <dgm:spPr/>
      <dgm:t>
        <a:bodyPr/>
        <a:lstStyle/>
        <a:p>
          <a:endParaRPr kumimoji="1" lang="ja-JP" altLang="en-US"/>
        </a:p>
      </dgm:t>
    </dgm:pt>
    <dgm:pt modelId="{D25F1A34-5B9F-44D2-A759-08E3DD366B5C}" type="sibTrans" cxnId="{376DCE22-7D53-48B8-8170-6BEB709698EF}">
      <dgm:prSet/>
      <dgm:spPr>
        <a:solidFill>
          <a:schemeClr val="tx2">
            <a:lumMod val="60000"/>
            <a:lumOff val="40000"/>
          </a:schemeClr>
        </a:solidFill>
        <a:ln>
          <a:solidFill>
            <a:schemeClr val="tx1"/>
          </a:solidFill>
        </a:ln>
      </dgm:spPr>
      <dgm:t>
        <a:bodyPr/>
        <a:lstStyle/>
        <a:p>
          <a:endParaRPr kumimoji="1" lang="ja-JP" altLang="en-US"/>
        </a:p>
      </dgm:t>
    </dgm:pt>
    <dgm:pt modelId="{81D78529-9467-4476-893F-40C30D9E4805}">
      <dgm:prSet phldrT="[テキスト]" custT="1"/>
      <dgm:spPr>
        <a:solidFill>
          <a:srgbClr val="FFCCFF"/>
        </a:solidFill>
        <a:ln>
          <a:solidFill>
            <a:schemeClr val="tx1"/>
          </a:solidFill>
        </a:ln>
      </dgm:spPr>
      <dgm:t>
        <a:bodyPr/>
        <a:lstStyle/>
        <a:p>
          <a:r>
            <a:rPr kumimoji="1" lang="ja-JP" altLang="en-US" sz="2800" b="1" dirty="0" smtClean="0">
              <a:solidFill>
                <a:schemeClr val="tx1"/>
              </a:solidFill>
              <a:latin typeface="+mj-ea"/>
              <a:ea typeface="+mj-ea"/>
            </a:rPr>
            <a:t>評価</a:t>
          </a:r>
          <a:endParaRPr kumimoji="1" lang="en-US" altLang="ja-JP" sz="2800" b="1" dirty="0" smtClean="0">
            <a:solidFill>
              <a:schemeClr val="tx1"/>
            </a:solidFill>
            <a:latin typeface="+mj-ea"/>
            <a:ea typeface="+mj-ea"/>
          </a:endParaRPr>
        </a:p>
        <a:p>
          <a:r>
            <a:rPr kumimoji="1" lang="ja-JP" altLang="en-US" sz="2000" b="1" dirty="0" smtClean="0">
              <a:solidFill>
                <a:schemeClr val="tx1"/>
              </a:solidFill>
              <a:latin typeface="+mj-ea"/>
              <a:ea typeface="+mj-ea"/>
            </a:rPr>
            <a:t>（個別の指導計画をもとにした育ちの姿で）　　　　　　</a:t>
          </a:r>
          <a:r>
            <a:rPr kumimoji="1" lang="en-US" altLang="ja-JP" sz="1600" b="1" dirty="0" smtClean="0">
              <a:solidFill>
                <a:schemeClr val="tx1"/>
              </a:solidFill>
              <a:latin typeface="+mj-ea"/>
              <a:ea typeface="+mj-ea"/>
            </a:rPr>
            <a:t>※</a:t>
          </a:r>
          <a:r>
            <a:rPr kumimoji="1" lang="ja-JP" altLang="en-US" sz="1600" b="1" dirty="0" smtClean="0">
              <a:solidFill>
                <a:schemeClr val="tx1"/>
              </a:solidFill>
              <a:latin typeface="+mj-ea"/>
              <a:ea typeface="+mj-ea"/>
            </a:rPr>
            <a:t>評価シート</a:t>
          </a:r>
          <a:endParaRPr kumimoji="1" lang="ja-JP" altLang="en-US" sz="1600" b="1" dirty="0">
            <a:solidFill>
              <a:schemeClr val="tx1"/>
            </a:solidFill>
            <a:latin typeface="+mj-ea"/>
            <a:ea typeface="+mj-ea"/>
          </a:endParaRPr>
        </a:p>
      </dgm:t>
    </dgm:pt>
    <dgm:pt modelId="{9D615BCB-2086-45B7-B5B9-C801C741300A}" type="parTrans" cxnId="{68A65669-3D14-4EDF-9EDE-582C89F0A698}">
      <dgm:prSet/>
      <dgm:spPr/>
      <dgm:t>
        <a:bodyPr/>
        <a:lstStyle/>
        <a:p>
          <a:endParaRPr kumimoji="1" lang="ja-JP" altLang="en-US"/>
        </a:p>
      </dgm:t>
    </dgm:pt>
    <dgm:pt modelId="{CC72F1FD-07E3-4248-9DEB-1BCD34508357}" type="sibTrans" cxnId="{68A65669-3D14-4EDF-9EDE-582C89F0A698}">
      <dgm:prSet/>
      <dgm:spPr/>
      <dgm:t>
        <a:bodyPr/>
        <a:lstStyle/>
        <a:p>
          <a:endParaRPr kumimoji="1" lang="ja-JP" altLang="en-US"/>
        </a:p>
      </dgm:t>
    </dgm:pt>
    <dgm:pt modelId="{2A20231F-609D-4124-AF19-A41FCE896E40}" type="pres">
      <dgm:prSet presAssocID="{4A98E22B-5E8A-436E-9CF0-825F21F01FD9}" presName="diagram" presStyleCnt="0">
        <dgm:presLayoutVars>
          <dgm:dir/>
          <dgm:resizeHandles val="exact"/>
        </dgm:presLayoutVars>
      </dgm:prSet>
      <dgm:spPr/>
      <dgm:t>
        <a:bodyPr/>
        <a:lstStyle/>
        <a:p>
          <a:endParaRPr kumimoji="1" lang="ja-JP" altLang="en-US"/>
        </a:p>
      </dgm:t>
    </dgm:pt>
    <dgm:pt modelId="{A4C49470-A283-4E53-A6E1-1985AF951789}" type="pres">
      <dgm:prSet presAssocID="{34F1F04B-A400-4C51-A0C6-C42B5BBE0CEF}" presName="node" presStyleLbl="node1" presStyleIdx="0" presStyleCnt="6" custScaleX="180020" custScaleY="326276" custLinFactNeighborX="-20941" custLinFactNeighborY="1453">
        <dgm:presLayoutVars>
          <dgm:bulletEnabled val="1"/>
        </dgm:presLayoutVars>
      </dgm:prSet>
      <dgm:spPr/>
      <dgm:t>
        <a:bodyPr/>
        <a:lstStyle/>
        <a:p>
          <a:endParaRPr kumimoji="1" lang="ja-JP" altLang="en-US"/>
        </a:p>
      </dgm:t>
    </dgm:pt>
    <dgm:pt modelId="{BC7F2CDF-2D00-4CEC-A872-0C5A6CEC31B9}" type="pres">
      <dgm:prSet presAssocID="{45961D55-C0DC-44C3-B37A-0507478E8CD0}" presName="sibTrans" presStyleLbl="sibTrans2D1" presStyleIdx="0" presStyleCnt="5" custAng="10783813" custFlipHor="1" custScaleX="116800" custScaleY="142739" custLinFactNeighborX="6240" custLinFactNeighborY="-30002"/>
      <dgm:spPr/>
      <dgm:t>
        <a:bodyPr/>
        <a:lstStyle/>
        <a:p>
          <a:endParaRPr kumimoji="1" lang="ja-JP" altLang="en-US"/>
        </a:p>
      </dgm:t>
    </dgm:pt>
    <dgm:pt modelId="{2D36A289-106B-4505-A2F5-DC7A523AA15B}" type="pres">
      <dgm:prSet presAssocID="{45961D55-C0DC-44C3-B37A-0507478E8CD0}" presName="connectorText" presStyleLbl="sibTrans2D1" presStyleIdx="0" presStyleCnt="5"/>
      <dgm:spPr/>
      <dgm:t>
        <a:bodyPr/>
        <a:lstStyle/>
        <a:p>
          <a:endParaRPr kumimoji="1" lang="ja-JP" altLang="en-US"/>
        </a:p>
      </dgm:t>
    </dgm:pt>
    <dgm:pt modelId="{1F36F3A1-B0F0-4DCF-91ED-78E1DB299D8E}" type="pres">
      <dgm:prSet presAssocID="{3C8553D1-9186-4F32-9FC3-45311A9074FD}" presName="node" presStyleLbl="node1" presStyleIdx="1" presStyleCnt="6" custScaleX="215687" custScaleY="306762" custLinFactNeighborX="-7107" custLinFactNeighborY="3490">
        <dgm:presLayoutVars>
          <dgm:bulletEnabled val="1"/>
        </dgm:presLayoutVars>
      </dgm:prSet>
      <dgm:spPr/>
      <dgm:t>
        <a:bodyPr/>
        <a:lstStyle/>
        <a:p>
          <a:endParaRPr kumimoji="1" lang="ja-JP" altLang="en-US"/>
        </a:p>
      </dgm:t>
    </dgm:pt>
    <dgm:pt modelId="{DC1372E9-04EA-4066-8DFE-7D86BF086C28}" type="pres">
      <dgm:prSet presAssocID="{BC657DB6-9882-4ADE-930E-6FACF0F00D03}" presName="sibTrans" presStyleLbl="sibTrans2D1" presStyleIdx="1" presStyleCnt="5" custAng="21578465" custScaleX="118826" custScaleY="150038" custLinFactNeighborX="-1927" custLinFactNeighborY="-9864"/>
      <dgm:spPr/>
      <dgm:t>
        <a:bodyPr/>
        <a:lstStyle/>
        <a:p>
          <a:endParaRPr kumimoji="1" lang="ja-JP" altLang="en-US"/>
        </a:p>
      </dgm:t>
    </dgm:pt>
    <dgm:pt modelId="{0C755EBF-3644-4E5F-9110-ABD94CC11768}" type="pres">
      <dgm:prSet presAssocID="{BC657DB6-9882-4ADE-930E-6FACF0F00D03}" presName="connectorText" presStyleLbl="sibTrans2D1" presStyleIdx="1" presStyleCnt="5"/>
      <dgm:spPr/>
      <dgm:t>
        <a:bodyPr/>
        <a:lstStyle/>
        <a:p>
          <a:endParaRPr kumimoji="1" lang="ja-JP" altLang="en-US"/>
        </a:p>
      </dgm:t>
    </dgm:pt>
    <dgm:pt modelId="{8B27BC29-E81A-46AB-BA8F-414420036479}" type="pres">
      <dgm:prSet presAssocID="{48628C2B-5B4C-4D6C-B37E-25862B3C8C35}" presName="node" presStyleLbl="node1" presStyleIdx="2" presStyleCnt="6" custScaleX="224470" custScaleY="215758" custLinFactNeighborX="-7921" custLinFactNeighborY="-8275">
        <dgm:presLayoutVars>
          <dgm:bulletEnabled val="1"/>
        </dgm:presLayoutVars>
      </dgm:prSet>
      <dgm:spPr/>
      <dgm:t>
        <a:bodyPr/>
        <a:lstStyle/>
        <a:p>
          <a:endParaRPr kumimoji="1" lang="ja-JP" altLang="en-US"/>
        </a:p>
      </dgm:t>
    </dgm:pt>
    <dgm:pt modelId="{C65DD2DE-2708-4142-8A05-15CF6CB7403C}" type="pres">
      <dgm:prSet presAssocID="{E22E491F-3332-4CDB-BDCA-1DC05B76E2C8}" presName="sibTrans" presStyleLbl="sibTrans2D1" presStyleIdx="2" presStyleCnt="5" custAng="385607" custScaleX="121631" custScaleY="130456" custLinFactNeighborX="6779" custLinFactNeighborY="10724"/>
      <dgm:spPr/>
      <dgm:t>
        <a:bodyPr/>
        <a:lstStyle/>
        <a:p>
          <a:endParaRPr kumimoji="1" lang="ja-JP" altLang="en-US"/>
        </a:p>
      </dgm:t>
    </dgm:pt>
    <dgm:pt modelId="{DCAE77F8-6B9E-4EA3-9A85-4F73C4D29223}" type="pres">
      <dgm:prSet presAssocID="{E22E491F-3332-4CDB-BDCA-1DC05B76E2C8}" presName="connectorText" presStyleLbl="sibTrans2D1" presStyleIdx="2" presStyleCnt="5"/>
      <dgm:spPr/>
      <dgm:t>
        <a:bodyPr/>
        <a:lstStyle/>
        <a:p>
          <a:endParaRPr kumimoji="1" lang="ja-JP" altLang="en-US"/>
        </a:p>
      </dgm:t>
    </dgm:pt>
    <dgm:pt modelId="{5EB8787B-6755-41B4-A70C-406D1BC3E975}" type="pres">
      <dgm:prSet presAssocID="{8648E9CC-ADDA-4CA1-A501-327F6AD7AA34}" presName="node" presStyleLbl="node1" presStyleIdx="3" presStyleCnt="6" custAng="0" custScaleX="196880" custScaleY="258587" custLinFactNeighborX="3884" custLinFactNeighborY="-5392">
        <dgm:presLayoutVars>
          <dgm:bulletEnabled val="1"/>
        </dgm:presLayoutVars>
      </dgm:prSet>
      <dgm:spPr/>
      <dgm:t>
        <a:bodyPr/>
        <a:lstStyle/>
        <a:p>
          <a:endParaRPr kumimoji="1" lang="ja-JP" altLang="en-US"/>
        </a:p>
      </dgm:t>
    </dgm:pt>
    <dgm:pt modelId="{DFBDF2EB-9D5D-4118-A7DD-873E61E45929}" type="pres">
      <dgm:prSet presAssocID="{2A97B23D-B0C4-496D-8040-E4949EA65E79}" presName="sibTrans" presStyleLbl="sibTrans2D1" presStyleIdx="3" presStyleCnt="5" custAng="41969" custScaleX="165022" custScaleY="140283" custLinFactNeighborX="-25688" custLinFactNeighborY="-30052"/>
      <dgm:spPr/>
      <dgm:t>
        <a:bodyPr/>
        <a:lstStyle/>
        <a:p>
          <a:endParaRPr kumimoji="1" lang="ja-JP" altLang="en-US"/>
        </a:p>
      </dgm:t>
    </dgm:pt>
    <dgm:pt modelId="{FB6E44D9-9795-4AF6-8C42-8B5496A43247}" type="pres">
      <dgm:prSet presAssocID="{2A97B23D-B0C4-496D-8040-E4949EA65E79}" presName="connectorText" presStyleLbl="sibTrans2D1" presStyleIdx="3" presStyleCnt="5"/>
      <dgm:spPr/>
      <dgm:t>
        <a:bodyPr/>
        <a:lstStyle/>
        <a:p>
          <a:endParaRPr kumimoji="1" lang="ja-JP" altLang="en-US"/>
        </a:p>
      </dgm:t>
    </dgm:pt>
    <dgm:pt modelId="{B9684739-4D4C-429F-BFB7-B32659A81173}" type="pres">
      <dgm:prSet presAssocID="{7D0FC6DF-6DB7-4363-9086-88F32E3385AA}" presName="node" presStyleLbl="node1" presStyleIdx="4" presStyleCnt="6" custScaleX="267591" custScaleY="311705" custLinFactNeighborX="-5702" custLinFactNeighborY="1115">
        <dgm:presLayoutVars>
          <dgm:bulletEnabled val="1"/>
        </dgm:presLayoutVars>
      </dgm:prSet>
      <dgm:spPr/>
      <dgm:t>
        <a:bodyPr/>
        <a:lstStyle/>
        <a:p>
          <a:endParaRPr kumimoji="1" lang="ja-JP" altLang="en-US"/>
        </a:p>
      </dgm:t>
    </dgm:pt>
    <dgm:pt modelId="{8DC92A1C-D4D0-40BE-9B19-24D7732D8FB4}" type="pres">
      <dgm:prSet presAssocID="{D25F1A34-5B9F-44D2-A759-08E3DD366B5C}" presName="sibTrans" presStyleLbl="sibTrans2D1" presStyleIdx="4" presStyleCnt="5" custAng="10800000" custFlipHor="1" custScaleX="180204" custScaleY="144937" custLinFactNeighborX="1202" custLinFactNeighborY="-22072"/>
      <dgm:spPr/>
      <dgm:t>
        <a:bodyPr/>
        <a:lstStyle/>
        <a:p>
          <a:endParaRPr kumimoji="1" lang="ja-JP" altLang="en-US"/>
        </a:p>
      </dgm:t>
    </dgm:pt>
    <dgm:pt modelId="{B896FE81-684F-4EF0-88FC-8BC0653BD1EF}" type="pres">
      <dgm:prSet presAssocID="{D25F1A34-5B9F-44D2-A759-08E3DD366B5C}" presName="connectorText" presStyleLbl="sibTrans2D1" presStyleIdx="4" presStyleCnt="5"/>
      <dgm:spPr/>
      <dgm:t>
        <a:bodyPr/>
        <a:lstStyle/>
        <a:p>
          <a:endParaRPr kumimoji="1" lang="ja-JP" altLang="en-US"/>
        </a:p>
      </dgm:t>
    </dgm:pt>
    <dgm:pt modelId="{4BF59EF6-646F-41CB-BAC7-81D5A8B69DDB}" type="pres">
      <dgm:prSet presAssocID="{81D78529-9467-4476-893F-40C30D9E4805}" presName="node" presStyleLbl="node1" presStyleIdx="5" presStyleCnt="6" custScaleX="173166" custScaleY="292977" custLinFactNeighborX="-3083" custLinFactNeighborY="-8249">
        <dgm:presLayoutVars>
          <dgm:bulletEnabled val="1"/>
        </dgm:presLayoutVars>
      </dgm:prSet>
      <dgm:spPr/>
      <dgm:t>
        <a:bodyPr/>
        <a:lstStyle/>
        <a:p>
          <a:endParaRPr kumimoji="1" lang="ja-JP" altLang="en-US"/>
        </a:p>
      </dgm:t>
    </dgm:pt>
  </dgm:ptLst>
  <dgm:cxnLst>
    <dgm:cxn modelId="{E4EFE524-C3E4-4A34-A5F9-A6D5F2E2C20E}" type="presOf" srcId="{8648E9CC-ADDA-4CA1-A501-327F6AD7AA34}" destId="{5EB8787B-6755-41B4-A70C-406D1BC3E975}" srcOrd="0" destOrd="0" presId="urn:microsoft.com/office/officeart/2005/8/layout/process5"/>
    <dgm:cxn modelId="{07022F39-1613-4F3E-A346-37927D26985C}" type="presOf" srcId="{48628C2B-5B4C-4D6C-B37E-25862B3C8C35}" destId="{8B27BC29-E81A-46AB-BA8F-414420036479}" srcOrd="0" destOrd="0" presId="urn:microsoft.com/office/officeart/2005/8/layout/process5"/>
    <dgm:cxn modelId="{CA36C042-0836-4B42-9FB3-E6DA3E25BDAF}" type="presOf" srcId="{7D0FC6DF-6DB7-4363-9086-88F32E3385AA}" destId="{B9684739-4D4C-429F-BFB7-B32659A81173}" srcOrd="0" destOrd="0" presId="urn:microsoft.com/office/officeart/2005/8/layout/process5"/>
    <dgm:cxn modelId="{376DCE22-7D53-48B8-8170-6BEB709698EF}" srcId="{4A98E22B-5E8A-436E-9CF0-825F21F01FD9}" destId="{7D0FC6DF-6DB7-4363-9086-88F32E3385AA}" srcOrd="4" destOrd="0" parTransId="{FD4753B7-3986-493A-BA2A-1A111A17B57D}" sibTransId="{D25F1A34-5B9F-44D2-A759-08E3DD366B5C}"/>
    <dgm:cxn modelId="{06271A7A-287F-4B41-B5F6-978F592DD2F4}" type="presOf" srcId="{D25F1A34-5B9F-44D2-A759-08E3DD366B5C}" destId="{8DC92A1C-D4D0-40BE-9B19-24D7732D8FB4}" srcOrd="0" destOrd="0" presId="urn:microsoft.com/office/officeart/2005/8/layout/process5"/>
    <dgm:cxn modelId="{BFE759BA-DF89-4B84-A999-EE5A1D430069}" srcId="{4A98E22B-5E8A-436E-9CF0-825F21F01FD9}" destId="{34F1F04B-A400-4C51-A0C6-C42B5BBE0CEF}" srcOrd="0" destOrd="0" parTransId="{7BCC3F4B-734A-4949-905D-E4D78F1839F5}" sibTransId="{45961D55-C0DC-44C3-B37A-0507478E8CD0}"/>
    <dgm:cxn modelId="{89F58A8F-0654-4A88-94F0-8757C7E65274}" type="presOf" srcId="{D25F1A34-5B9F-44D2-A759-08E3DD366B5C}" destId="{B896FE81-684F-4EF0-88FC-8BC0653BD1EF}" srcOrd="1" destOrd="0" presId="urn:microsoft.com/office/officeart/2005/8/layout/process5"/>
    <dgm:cxn modelId="{0727740C-6553-43A8-A924-BCC19757AF65}" type="presOf" srcId="{BC657DB6-9882-4ADE-930E-6FACF0F00D03}" destId="{DC1372E9-04EA-4066-8DFE-7D86BF086C28}" srcOrd="0" destOrd="0" presId="urn:microsoft.com/office/officeart/2005/8/layout/process5"/>
    <dgm:cxn modelId="{2E996562-B95F-4F9D-AE14-0B9CA4C1CB78}" type="presOf" srcId="{BC657DB6-9882-4ADE-930E-6FACF0F00D03}" destId="{0C755EBF-3644-4E5F-9110-ABD94CC11768}" srcOrd="1" destOrd="0" presId="urn:microsoft.com/office/officeart/2005/8/layout/process5"/>
    <dgm:cxn modelId="{C402693D-FBFB-4725-8436-880A01EC82FC}" type="presOf" srcId="{45961D55-C0DC-44C3-B37A-0507478E8CD0}" destId="{2D36A289-106B-4505-A2F5-DC7A523AA15B}" srcOrd="1" destOrd="0" presId="urn:microsoft.com/office/officeart/2005/8/layout/process5"/>
    <dgm:cxn modelId="{C9C22842-37CD-4A00-BEAE-302B838006D5}" type="presOf" srcId="{E22E491F-3332-4CDB-BDCA-1DC05B76E2C8}" destId="{C65DD2DE-2708-4142-8A05-15CF6CB7403C}" srcOrd="0" destOrd="0" presId="urn:microsoft.com/office/officeart/2005/8/layout/process5"/>
    <dgm:cxn modelId="{B95BC366-2DE1-4415-AD59-C5399D1BB6D8}" srcId="{4A98E22B-5E8A-436E-9CF0-825F21F01FD9}" destId="{48628C2B-5B4C-4D6C-B37E-25862B3C8C35}" srcOrd="2" destOrd="0" parTransId="{C55C9839-0F41-4907-BA36-5E6F8E70F6D9}" sibTransId="{E22E491F-3332-4CDB-BDCA-1DC05B76E2C8}"/>
    <dgm:cxn modelId="{59D7422E-EB63-40D9-937B-6B941FC1F141}" type="presOf" srcId="{45961D55-C0DC-44C3-B37A-0507478E8CD0}" destId="{BC7F2CDF-2D00-4CEC-A872-0C5A6CEC31B9}" srcOrd="0" destOrd="0" presId="urn:microsoft.com/office/officeart/2005/8/layout/process5"/>
    <dgm:cxn modelId="{EE789062-8845-43D4-82F8-32B1BF881876}" type="presOf" srcId="{2A97B23D-B0C4-496D-8040-E4949EA65E79}" destId="{FB6E44D9-9795-4AF6-8C42-8B5496A43247}" srcOrd="1" destOrd="0" presId="urn:microsoft.com/office/officeart/2005/8/layout/process5"/>
    <dgm:cxn modelId="{68A65669-3D14-4EDF-9EDE-582C89F0A698}" srcId="{4A98E22B-5E8A-436E-9CF0-825F21F01FD9}" destId="{81D78529-9467-4476-893F-40C30D9E4805}" srcOrd="5" destOrd="0" parTransId="{9D615BCB-2086-45B7-B5B9-C801C741300A}" sibTransId="{CC72F1FD-07E3-4248-9DEB-1BCD34508357}"/>
    <dgm:cxn modelId="{8C7A1B41-DF2A-42D8-B410-AC6D10E14A41}" type="presOf" srcId="{4A98E22B-5E8A-436E-9CF0-825F21F01FD9}" destId="{2A20231F-609D-4124-AF19-A41FCE896E40}" srcOrd="0" destOrd="0" presId="urn:microsoft.com/office/officeart/2005/8/layout/process5"/>
    <dgm:cxn modelId="{4FE2912F-C255-446B-8837-0B8811995131}" type="presOf" srcId="{2A97B23D-B0C4-496D-8040-E4949EA65E79}" destId="{DFBDF2EB-9D5D-4118-A7DD-873E61E45929}" srcOrd="0" destOrd="0" presId="urn:microsoft.com/office/officeart/2005/8/layout/process5"/>
    <dgm:cxn modelId="{FD1F1526-648E-4840-B1B5-B3D2754653DD}" type="presOf" srcId="{34F1F04B-A400-4C51-A0C6-C42B5BBE0CEF}" destId="{A4C49470-A283-4E53-A6E1-1985AF951789}" srcOrd="0" destOrd="0" presId="urn:microsoft.com/office/officeart/2005/8/layout/process5"/>
    <dgm:cxn modelId="{E5607070-576E-47A3-B884-739D974613D5}" type="presOf" srcId="{E22E491F-3332-4CDB-BDCA-1DC05B76E2C8}" destId="{DCAE77F8-6B9E-4EA3-9A85-4F73C4D29223}" srcOrd="1" destOrd="0" presId="urn:microsoft.com/office/officeart/2005/8/layout/process5"/>
    <dgm:cxn modelId="{8995CAF9-CE0E-4BBE-9114-D4244E5FC2AD}" srcId="{4A98E22B-5E8A-436E-9CF0-825F21F01FD9}" destId="{8648E9CC-ADDA-4CA1-A501-327F6AD7AA34}" srcOrd="3" destOrd="0" parTransId="{255034CE-F877-4C1A-9CD5-B8846054F498}" sibTransId="{2A97B23D-B0C4-496D-8040-E4949EA65E79}"/>
    <dgm:cxn modelId="{B86D1728-C091-4FE6-870E-0843ACA6941F}" type="presOf" srcId="{3C8553D1-9186-4F32-9FC3-45311A9074FD}" destId="{1F36F3A1-B0F0-4DCF-91ED-78E1DB299D8E}" srcOrd="0" destOrd="0" presId="urn:microsoft.com/office/officeart/2005/8/layout/process5"/>
    <dgm:cxn modelId="{6FB776A8-6B79-41E5-B90F-315977673FAD}" srcId="{4A98E22B-5E8A-436E-9CF0-825F21F01FD9}" destId="{3C8553D1-9186-4F32-9FC3-45311A9074FD}" srcOrd="1" destOrd="0" parTransId="{BFC87E4D-A1D7-4043-B720-BE6728B0E445}" sibTransId="{BC657DB6-9882-4ADE-930E-6FACF0F00D03}"/>
    <dgm:cxn modelId="{A6EEF6AC-1B35-4AB4-8B3B-851DCA3EAD81}" type="presOf" srcId="{81D78529-9467-4476-893F-40C30D9E4805}" destId="{4BF59EF6-646F-41CB-BAC7-81D5A8B69DDB}" srcOrd="0" destOrd="0" presId="urn:microsoft.com/office/officeart/2005/8/layout/process5"/>
    <dgm:cxn modelId="{8AE3F00A-2BE7-4480-8C4C-B3CF7F81B2CE}" type="presParOf" srcId="{2A20231F-609D-4124-AF19-A41FCE896E40}" destId="{A4C49470-A283-4E53-A6E1-1985AF951789}" srcOrd="0" destOrd="0" presId="urn:microsoft.com/office/officeart/2005/8/layout/process5"/>
    <dgm:cxn modelId="{84C94029-71F1-4F03-A1DD-27F1D5F101B9}" type="presParOf" srcId="{2A20231F-609D-4124-AF19-A41FCE896E40}" destId="{BC7F2CDF-2D00-4CEC-A872-0C5A6CEC31B9}" srcOrd="1" destOrd="0" presId="urn:microsoft.com/office/officeart/2005/8/layout/process5"/>
    <dgm:cxn modelId="{D959480B-0EC3-4A58-B662-E5D59025C343}" type="presParOf" srcId="{BC7F2CDF-2D00-4CEC-A872-0C5A6CEC31B9}" destId="{2D36A289-106B-4505-A2F5-DC7A523AA15B}" srcOrd="0" destOrd="0" presId="urn:microsoft.com/office/officeart/2005/8/layout/process5"/>
    <dgm:cxn modelId="{462B355B-0EF7-4F61-ADCC-716CBE7F6BDD}" type="presParOf" srcId="{2A20231F-609D-4124-AF19-A41FCE896E40}" destId="{1F36F3A1-B0F0-4DCF-91ED-78E1DB299D8E}" srcOrd="2" destOrd="0" presId="urn:microsoft.com/office/officeart/2005/8/layout/process5"/>
    <dgm:cxn modelId="{CD524A6A-52B2-4B41-B5F8-0C2CADEDC840}" type="presParOf" srcId="{2A20231F-609D-4124-AF19-A41FCE896E40}" destId="{DC1372E9-04EA-4066-8DFE-7D86BF086C28}" srcOrd="3" destOrd="0" presId="urn:microsoft.com/office/officeart/2005/8/layout/process5"/>
    <dgm:cxn modelId="{B6A4329F-6032-49AB-9C5D-37206BFF6F11}" type="presParOf" srcId="{DC1372E9-04EA-4066-8DFE-7D86BF086C28}" destId="{0C755EBF-3644-4E5F-9110-ABD94CC11768}" srcOrd="0" destOrd="0" presId="urn:microsoft.com/office/officeart/2005/8/layout/process5"/>
    <dgm:cxn modelId="{FA0B78BC-5BC6-4476-AC35-AF6513057BFC}" type="presParOf" srcId="{2A20231F-609D-4124-AF19-A41FCE896E40}" destId="{8B27BC29-E81A-46AB-BA8F-414420036479}" srcOrd="4" destOrd="0" presId="urn:microsoft.com/office/officeart/2005/8/layout/process5"/>
    <dgm:cxn modelId="{F48362D0-E61E-4BFB-8008-27E6142875A2}" type="presParOf" srcId="{2A20231F-609D-4124-AF19-A41FCE896E40}" destId="{C65DD2DE-2708-4142-8A05-15CF6CB7403C}" srcOrd="5" destOrd="0" presId="urn:microsoft.com/office/officeart/2005/8/layout/process5"/>
    <dgm:cxn modelId="{368F5BE1-506B-4A08-80DE-DC85ED987AC8}" type="presParOf" srcId="{C65DD2DE-2708-4142-8A05-15CF6CB7403C}" destId="{DCAE77F8-6B9E-4EA3-9A85-4F73C4D29223}" srcOrd="0" destOrd="0" presId="urn:microsoft.com/office/officeart/2005/8/layout/process5"/>
    <dgm:cxn modelId="{DE7C7F94-6AAF-4299-B1D2-3C88555AE50E}" type="presParOf" srcId="{2A20231F-609D-4124-AF19-A41FCE896E40}" destId="{5EB8787B-6755-41B4-A70C-406D1BC3E975}" srcOrd="6" destOrd="0" presId="urn:microsoft.com/office/officeart/2005/8/layout/process5"/>
    <dgm:cxn modelId="{A7F1C8BD-35C6-4893-87CE-81E6E7106C07}" type="presParOf" srcId="{2A20231F-609D-4124-AF19-A41FCE896E40}" destId="{DFBDF2EB-9D5D-4118-A7DD-873E61E45929}" srcOrd="7" destOrd="0" presId="urn:microsoft.com/office/officeart/2005/8/layout/process5"/>
    <dgm:cxn modelId="{90A09AB7-58EF-47DD-8B91-BCBDDA263560}" type="presParOf" srcId="{DFBDF2EB-9D5D-4118-A7DD-873E61E45929}" destId="{FB6E44D9-9795-4AF6-8C42-8B5496A43247}" srcOrd="0" destOrd="0" presId="urn:microsoft.com/office/officeart/2005/8/layout/process5"/>
    <dgm:cxn modelId="{4A555DF6-5A3B-4203-AF00-ACFDC3404F93}" type="presParOf" srcId="{2A20231F-609D-4124-AF19-A41FCE896E40}" destId="{B9684739-4D4C-429F-BFB7-B32659A81173}" srcOrd="8" destOrd="0" presId="urn:microsoft.com/office/officeart/2005/8/layout/process5"/>
    <dgm:cxn modelId="{116DA8F8-F365-43BF-A0EC-976AF48146E2}" type="presParOf" srcId="{2A20231F-609D-4124-AF19-A41FCE896E40}" destId="{8DC92A1C-D4D0-40BE-9B19-24D7732D8FB4}" srcOrd="9" destOrd="0" presId="urn:microsoft.com/office/officeart/2005/8/layout/process5"/>
    <dgm:cxn modelId="{A5926852-9B9D-4B3A-9663-436510DDA9C3}" type="presParOf" srcId="{8DC92A1C-D4D0-40BE-9B19-24D7732D8FB4}" destId="{B896FE81-684F-4EF0-88FC-8BC0653BD1EF}" srcOrd="0" destOrd="0" presId="urn:microsoft.com/office/officeart/2005/8/layout/process5"/>
    <dgm:cxn modelId="{3D112024-DA93-4B67-B91D-0123A53A51F5}" type="presParOf" srcId="{2A20231F-609D-4124-AF19-A41FCE896E40}" destId="{4BF59EF6-646F-41CB-BAC7-81D5A8B69DDB}" srcOrd="10" destOrd="0" presId="urn:microsoft.com/office/officeart/2005/8/layout/process5"/>
  </dgm:cxnLst>
  <dgm:bg/>
  <dgm:whole>
    <a:ln>
      <a:solidFill>
        <a:schemeClr val="tx1"/>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C49470-A283-4E53-A6E1-1985AF951789}">
      <dsp:nvSpPr>
        <dsp:cNvPr id="0" name=""/>
        <dsp:cNvSpPr/>
      </dsp:nvSpPr>
      <dsp:spPr>
        <a:xfrm>
          <a:off x="0" y="63080"/>
          <a:ext cx="2193350" cy="2385193"/>
        </a:xfrm>
        <a:prstGeom prst="roundRect">
          <a:avLst>
            <a:gd name="adj" fmla="val 10000"/>
          </a:avLst>
        </a:prstGeom>
        <a:solidFill>
          <a:srgbClr val="CCFFFF"/>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kumimoji="1" lang="ja-JP" altLang="en-US" sz="2800" b="1" kern="1200" dirty="0" smtClean="0">
              <a:solidFill>
                <a:schemeClr val="tx1"/>
              </a:solidFill>
              <a:latin typeface="+mj-ea"/>
              <a:ea typeface="+mj-ea"/>
            </a:rPr>
            <a:t>実態把握</a:t>
          </a:r>
          <a:endParaRPr kumimoji="1" lang="en-US" altLang="ja-JP" sz="2800" b="1" kern="1200" dirty="0" smtClean="0">
            <a:solidFill>
              <a:schemeClr val="tx1"/>
            </a:solidFill>
            <a:latin typeface="+mj-ea"/>
            <a:ea typeface="+mj-ea"/>
          </a:endParaRPr>
        </a:p>
        <a:p>
          <a:pPr lvl="0" algn="ctr" defTabSz="1244600">
            <a:lnSpc>
              <a:spcPct val="90000"/>
            </a:lnSpc>
            <a:spcBef>
              <a:spcPct val="0"/>
            </a:spcBef>
            <a:spcAft>
              <a:spcPct val="35000"/>
            </a:spcAft>
          </a:pPr>
          <a:r>
            <a:rPr kumimoji="1" lang="ja-JP" altLang="en-US" sz="2000" b="1" kern="1200" dirty="0" smtClean="0">
              <a:solidFill>
                <a:schemeClr val="tx1"/>
              </a:solidFill>
              <a:latin typeface="+mj-ea"/>
              <a:ea typeface="+mj-ea"/>
            </a:rPr>
            <a:t>（児童生徒の興味・関心を中心に個別の指導計画の記述も考慮して）</a:t>
          </a:r>
          <a:endParaRPr kumimoji="1" lang="ja-JP" altLang="en-US" sz="2000" b="1" kern="1200" dirty="0">
            <a:solidFill>
              <a:schemeClr val="tx1"/>
            </a:solidFill>
            <a:latin typeface="+mj-ea"/>
            <a:ea typeface="+mj-ea"/>
          </a:endParaRPr>
        </a:p>
      </dsp:txBody>
      <dsp:txXfrm>
        <a:off x="64241" y="127321"/>
        <a:ext cx="2064868" cy="2256711"/>
      </dsp:txXfrm>
    </dsp:sp>
    <dsp:sp modelId="{BC7F2CDF-2D00-4CEC-A872-0C5A6CEC31B9}">
      <dsp:nvSpPr>
        <dsp:cNvPr id="0" name=""/>
        <dsp:cNvSpPr/>
      </dsp:nvSpPr>
      <dsp:spPr>
        <a:xfrm rot="10799292" flipH="1">
          <a:off x="2322513" y="956237"/>
          <a:ext cx="383402" cy="431302"/>
        </a:xfrm>
        <a:prstGeom prst="rightArrow">
          <a:avLst>
            <a:gd name="adj1" fmla="val 60000"/>
            <a:gd name="adj2" fmla="val 50000"/>
          </a:avLst>
        </a:prstGeom>
        <a:solidFill>
          <a:schemeClr val="tx2">
            <a:lumMod val="60000"/>
            <a:lumOff val="40000"/>
          </a:schemeClr>
        </a:solidFill>
        <a:ln>
          <a:solidFill>
            <a:schemeClr val="tx1"/>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kumimoji="1" lang="ja-JP" altLang="en-US" sz="1800" kern="1200"/>
        </a:p>
      </dsp:txBody>
      <dsp:txXfrm>
        <a:off x="2322513" y="1042509"/>
        <a:ext cx="268381" cy="258782"/>
      </dsp:txXfrm>
    </dsp:sp>
    <dsp:sp modelId="{1F36F3A1-B0F0-4DCF-91ED-78E1DB299D8E}">
      <dsp:nvSpPr>
        <dsp:cNvPr id="0" name=""/>
        <dsp:cNvSpPr/>
      </dsp:nvSpPr>
      <dsp:spPr>
        <a:xfrm>
          <a:off x="2812692" y="149298"/>
          <a:ext cx="2627914" cy="2242539"/>
        </a:xfrm>
        <a:prstGeom prst="roundRect">
          <a:avLst>
            <a:gd name="adj" fmla="val 10000"/>
          </a:avLst>
        </a:prstGeom>
        <a:solidFill>
          <a:srgbClr val="66FFCC"/>
        </a:solidFill>
        <a:ln w="285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kumimoji="1" lang="ja-JP" altLang="en-US" sz="2800" b="1" kern="1200" dirty="0" smtClean="0">
              <a:solidFill>
                <a:schemeClr val="tx1"/>
              </a:solidFill>
              <a:latin typeface="+mj-ea"/>
              <a:ea typeface="+mj-ea"/>
            </a:rPr>
            <a:t>単元の構想</a:t>
          </a:r>
          <a:endParaRPr kumimoji="1" lang="en-US" altLang="ja-JP" sz="2800" b="1" kern="1200" dirty="0" smtClean="0">
            <a:solidFill>
              <a:schemeClr val="tx1"/>
            </a:solidFill>
            <a:latin typeface="+mj-ea"/>
            <a:ea typeface="+mj-ea"/>
          </a:endParaRPr>
        </a:p>
        <a:p>
          <a:pPr lvl="0" algn="ctr" defTabSz="1244600">
            <a:lnSpc>
              <a:spcPct val="90000"/>
            </a:lnSpc>
            <a:spcBef>
              <a:spcPct val="0"/>
            </a:spcBef>
            <a:spcAft>
              <a:spcPct val="35000"/>
            </a:spcAft>
          </a:pPr>
          <a:r>
            <a:rPr kumimoji="1" lang="ja-JP" altLang="en-US" sz="2000" b="1" kern="1200" dirty="0" smtClean="0">
              <a:solidFill>
                <a:schemeClr val="tx1"/>
              </a:solidFill>
              <a:latin typeface="+mj-ea"/>
              <a:ea typeface="+mj-ea"/>
            </a:rPr>
            <a:t>（児童生徒の願いとその時期の児童・生徒の生活に寄せた教師の願いを明確に</a:t>
          </a:r>
          <a:r>
            <a:rPr kumimoji="1" lang="ja-JP" altLang="en-US" sz="2000" b="1" kern="1200" smtClean="0">
              <a:solidFill>
                <a:schemeClr val="tx1"/>
              </a:solidFill>
              <a:latin typeface="+mj-ea"/>
              <a:ea typeface="+mj-ea"/>
            </a:rPr>
            <a:t>する）</a:t>
          </a:r>
          <a:r>
            <a:rPr kumimoji="1" lang="ja-JP" altLang="en-US" sz="2000" b="1" kern="1200" dirty="0" smtClean="0">
              <a:solidFill>
                <a:schemeClr val="tx1"/>
              </a:solidFill>
              <a:latin typeface="+mj-ea"/>
              <a:ea typeface="+mj-ea"/>
            </a:rPr>
            <a:t>　</a:t>
          </a:r>
          <a:r>
            <a:rPr kumimoji="1" lang="en-US" altLang="ja-JP" sz="1800" b="1" kern="1200" dirty="0" smtClean="0">
              <a:solidFill>
                <a:schemeClr val="tx1"/>
              </a:solidFill>
              <a:latin typeface="+mj-ea"/>
              <a:ea typeface="+mj-ea"/>
            </a:rPr>
            <a:t>※</a:t>
          </a:r>
          <a:r>
            <a:rPr kumimoji="1" lang="ja-JP" altLang="en-US" sz="1800" b="1" kern="1200" dirty="0" smtClean="0">
              <a:solidFill>
                <a:schemeClr val="tx1"/>
              </a:solidFill>
              <a:latin typeface="+mj-ea"/>
              <a:ea typeface="+mj-ea"/>
            </a:rPr>
            <a:t>構想シート</a:t>
          </a:r>
          <a:endParaRPr kumimoji="1" lang="ja-JP" altLang="en-US" sz="1800" b="1" kern="1200" dirty="0">
            <a:solidFill>
              <a:schemeClr val="tx1"/>
            </a:solidFill>
            <a:latin typeface="+mj-ea"/>
            <a:ea typeface="+mj-ea"/>
          </a:endParaRPr>
        </a:p>
      </dsp:txBody>
      <dsp:txXfrm>
        <a:off x="2878374" y="214980"/>
        <a:ext cx="2496550" cy="2111175"/>
      </dsp:txXfrm>
    </dsp:sp>
    <dsp:sp modelId="{DC1372E9-04EA-4066-8DFE-7D86BF086C28}">
      <dsp:nvSpPr>
        <dsp:cNvPr id="0" name=""/>
        <dsp:cNvSpPr/>
      </dsp:nvSpPr>
      <dsp:spPr>
        <a:xfrm rot="21484889">
          <a:off x="5516890" y="972004"/>
          <a:ext cx="300792" cy="453356"/>
        </a:xfrm>
        <a:prstGeom prst="rightArrow">
          <a:avLst>
            <a:gd name="adj1" fmla="val 60000"/>
            <a:gd name="adj2" fmla="val 50000"/>
          </a:avLst>
        </a:prstGeom>
        <a:solidFill>
          <a:schemeClr val="tx2">
            <a:lumMod val="60000"/>
            <a:lumOff val="40000"/>
          </a:schemeClr>
        </a:solidFill>
        <a:ln>
          <a:solidFill>
            <a:schemeClr val="tx1"/>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kumimoji="1" lang="ja-JP" altLang="en-US" sz="1900" kern="1200"/>
        </a:p>
      </dsp:txBody>
      <dsp:txXfrm>
        <a:off x="5516915" y="1064186"/>
        <a:ext cx="210554" cy="272014"/>
      </dsp:txXfrm>
    </dsp:sp>
    <dsp:sp modelId="{8B27BC29-E81A-46AB-BA8F-414420036479}">
      <dsp:nvSpPr>
        <dsp:cNvPr id="0" name=""/>
        <dsp:cNvSpPr/>
      </dsp:nvSpPr>
      <dsp:spPr>
        <a:xfrm>
          <a:off x="5918046" y="395927"/>
          <a:ext cx="2734925" cy="1577267"/>
        </a:xfrm>
        <a:prstGeom prst="roundRect">
          <a:avLst>
            <a:gd name="adj" fmla="val 10000"/>
          </a:avLst>
        </a:prstGeom>
        <a:solidFill>
          <a:srgbClr val="66FF99"/>
        </a:solidFill>
        <a:ln w="28575"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kumimoji="1" lang="ja-JP" altLang="en-US" sz="3200" b="1" u="none" kern="1200" dirty="0" smtClean="0">
              <a:solidFill>
                <a:schemeClr val="tx1"/>
              </a:solidFill>
              <a:latin typeface="+mj-ea"/>
              <a:ea typeface="+mj-ea"/>
            </a:rPr>
            <a:t>単元の醸成</a:t>
          </a:r>
          <a:endParaRPr kumimoji="1" lang="en-US" altLang="ja-JP" sz="3200" b="1" u="none" kern="1200" dirty="0" smtClean="0">
            <a:solidFill>
              <a:schemeClr val="tx1"/>
            </a:solidFill>
            <a:latin typeface="+mj-ea"/>
            <a:ea typeface="+mj-ea"/>
          </a:endParaRPr>
        </a:p>
        <a:p>
          <a:pPr lvl="0" algn="ctr" defTabSz="1422400">
            <a:lnSpc>
              <a:spcPct val="90000"/>
            </a:lnSpc>
            <a:spcBef>
              <a:spcPct val="0"/>
            </a:spcBef>
            <a:spcAft>
              <a:spcPct val="35000"/>
            </a:spcAft>
            <a:tabLst>
              <a:tab pos="725488" algn="l"/>
            </a:tabLst>
          </a:pPr>
          <a:r>
            <a:rPr kumimoji="1" lang="ja-JP" altLang="en-US" sz="2000" b="1" kern="1200" dirty="0" smtClean="0">
              <a:solidFill>
                <a:schemeClr val="tx1"/>
              </a:solidFill>
              <a:latin typeface="+mj-ea"/>
              <a:ea typeface="+mj-ea"/>
            </a:rPr>
            <a:t>（単元の成立に向けた生活づくり）</a:t>
          </a:r>
          <a:endParaRPr kumimoji="1" lang="ja-JP" altLang="en-US" sz="2000" b="1" kern="1200" dirty="0">
            <a:solidFill>
              <a:schemeClr val="tx1"/>
            </a:solidFill>
            <a:latin typeface="+mj-ea"/>
            <a:ea typeface="+mj-ea"/>
          </a:endParaRPr>
        </a:p>
      </dsp:txBody>
      <dsp:txXfrm>
        <a:off x="5964243" y="442124"/>
        <a:ext cx="2642531" cy="1484873"/>
      </dsp:txXfrm>
    </dsp:sp>
    <dsp:sp modelId="{C65DD2DE-2708-4142-8A05-15CF6CB7403C}">
      <dsp:nvSpPr>
        <dsp:cNvPr id="0" name=""/>
        <dsp:cNvSpPr/>
      </dsp:nvSpPr>
      <dsp:spPr>
        <a:xfrm rot="5459283">
          <a:off x="7093349" y="2345182"/>
          <a:ext cx="716557" cy="394187"/>
        </a:xfrm>
        <a:prstGeom prst="rightArrow">
          <a:avLst>
            <a:gd name="adj1" fmla="val 60000"/>
            <a:gd name="adj2" fmla="val 50000"/>
          </a:avLst>
        </a:prstGeom>
        <a:solidFill>
          <a:schemeClr val="tx2">
            <a:lumMod val="60000"/>
            <a:lumOff val="40000"/>
          </a:schemeClr>
        </a:solidFill>
        <a:ln>
          <a:solidFill>
            <a:schemeClr val="tx1"/>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866900">
            <a:lnSpc>
              <a:spcPct val="90000"/>
            </a:lnSpc>
            <a:spcBef>
              <a:spcPct val="0"/>
            </a:spcBef>
            <a:spcAft>
              <a:spcPct val="35000"/>
            </a:spcAft>
          </a:pPr>
          <a:endParaRPr kumimoji="1" lang="ja-JP" altLang="en-US" sz="4200" kern="1200"/>
        </a:p>
      </dsp:txBody>
      <dsp:txXfrm rot="-5400000">
        <a:off x="7334391" y="2184006"/>
        <a:ext cx="236513" cy="598301"/>
      </dsp:txXfrm>
    </dsp:sp>
    <dsp:sp modelId="{5EB8787B-6755-41B4-A70C-406D1BC3E975}">
      <dsp:nvSpPr>
        <dsp:cNvPr id="0" name=""/>
        <dsp:cNvSpPr/>
      </dsp:nvSpPr>
      <dsp:spPr>
        <a:xfrm>
          <a:off x="6356554" y="3079746"/>
          <a:ext cx="2398771" cy="1890362"/>
        </a:xfrm>
        <a:prstGeom prst="roundRect">
          <a:avLst>
            <a:gd name="adj" fmla="val 10000"/>
          </a:avLst>
        </a:prstGeom>
        <a:solidFill>
          <a:srgbClr val="66FF33"/>
        </a:solidFill>
        <a:ln w="28575" cap="flat" cmpd="sng" algn="ctr">
          <a:solidFill>
            <a:scrgbClr r="0" g="0" b="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kumimoji="1" lang="ja-JP" altLang="en-US" sz="2800" b="1" kern="1200" dirty="0" smtClean="0">
              <a:solidFill>
                <a:schemeClr val="tx1"/>
              </a:solidFill>
              <a:latin typeface="+mj-ea"/>
              <a:ea typeface="+mj-ea"/>
            </a:rPr>
            <a:t>単元の成立</a:t>
          </a:r>
          <a:endParaRPr kumimoji="1" lang="en-US" altLang="ja-JP" sz="2800" b="1" kern="1200" dirty="0" smtClean="0">
            <a:solidFill>
              <a:schemeClr val="tx1"/>
            </a:solidFill>
            <a:latin typeface="+mj-ea"/>
            <a:ea typeface="+mj-ea"/>
          </a:endParaRPr>
        </a:p>
        <a:p>
          <a:pPr lvl="0" algn="ctr" defTabSz="1244600">
            <a:lnSpc>
              <a:spcPct val="90000"/>
            </a:lnSpc>
            <a:spcBef>
              <a:spcPct val="0"/>
            </a:spcBef>
            <a:spcAft>
              <a:spcPct val="35000"/>
            </a:spcAft>
          </a:pPr>
          <a:r>
            <a:rPr kumimoji="1" lang="ja-JP" altLang="en-US" sz="2000" b="1" kern="1200" dirty="0" smtClean="0">
              <a:solidFill>
                <a:schemeClr val="tx1"/>
              </a:solidFill>
              <a:latin typeface="+mj-ea"/>
              <a:ea typeface="+mj-ea"/>
            </a:rPr>
            <a:t>（児童生徒に</a:t>
          </a:r>
          <a:r>
            <a:rPr kumimoji="1" lang="ja-JP" altLang="en-US" sz="2000" b="1" kern="1200" dirty="0" err="1" smtClean="0">
              <a:solidFill>
                <a:schemeClr val="tx1"/>
              </a:solidFill>
              <a:latin typeface="+mj-ea"/>
              <a:ea typeface="+mj-ea"/>
            </a:rPr>
            <a:t>め</a:t>
          </a:r>
          <a:r>
            <a:rPr kumimoji="1" lang="ja-JP" altLang="en-US" sz="2000" b="1" kern="1200" dirty="0" smtClean="0">
              <a:solidFill>
                <a:schemeClr val="tx1"/>
              </a:solidFill>
              <a:latin typeface="+mj-ea"/>
              <a:ea typeface="+mj-ea"/>
            </a:rPr>
            <a:t>あてが位置付き、見通しがもてたとき）</a:t>
          </a:r>
          <a:endParaRPr kumimoji="1" lang="ja-JP" altLang="en-US" sz="2000" b="1" kern="1200" dirty="0">
            <a:solidFill>
              <a:schemeClr val="tx1"/>
            </a:solidFill>
            <a:latin typeface="+mj-ea"/>
            <a:ea typeface="+mj-ea"/>
          </a:endParaRPr>
        </a:p>
      </dsp:txBody>
      <dsp:txXfrm>
        <a:off x="6411921" y="3135113"/>
        <a:ext cx="2288037" cy="1779628"/>
      </dsp:txXfrm>
    </dsp:sp>
    <dsp:sp modelId="{DFBDF2EB-9D5D-4118-A7DD-873E61E45929}">
      <dsp:nvSpPr>
        <dsp:cNvPr id="0" name=""/>
        <dsp:cNvSpPr/>
      </dsp:nvSpPr>
      <dsp:spPr>
        <a:xfrm rot="10793765">
          <a:off x="5760957" y="3742827"/>
          <a:ext cx="492173" cy="423881"/>
        </a:xfrm>
        <a:prstGeom prst="rightArrow">
          <a:avLst>
            <a:gd name="adj1" fmla="val 60000"/>
            <a:gd name="adj2" fmla="val 50000"/>
          </a:avLst>
        </a:prstGeom>
        <a:solidFill>
          <a:schemeClr val="tx2">
            <a:lumMod val="60000"/>
            <a:lumOff val="40000"/>
          </a:schemeClr>
        </a:solidFill>
        <a:ln>
          <a:solidFill>
            <a:schemeClr val="tx1"/>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kumimoji="1" lang="ja-JP" altLang="en-US" sz="1800" kern="1200"/>
        </a:p>
      </dsp:txBody>
      <dsp:txXfrm rot="10800000">
        <a:off x="5888121" y="3827488"/>
        <a:ext cx="365009" cy="254329"/>
      </dsp:txXfrm>
    </dsp:sp>
    <dsp:sp modelId="{B9684739-4D4C-429F-BFB7-B32659A81173}">
      <dsp:nvSpPr>
        <dsp:cNvPr id="0" name=""/>
        <dsp:cNvSpPr/>
      </dsp:nvSpPr>
      <dsp:spPr>
        <a:xfrm>
          <a:off x="2533571" y="2933159"/>
          <a:ext cx="3260308" cy="2278674"/>
        </a:xfrm>
        <a:prstGeom prst="roundRect">
          <a:avLst>
            <a:gd name="adj" fmla="val 10000"/>
          </a:avLst>
        </a:prstGeom>
        <a:solidFill>
          <a:srgbClr val="FFFF66"/>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kumimoji="1" lang="ja-JP" altLang="en-US" sz="2800" b="1" kern="1200" dirty="0" smtClean="0">
              <a:solidFill>
                <a:schemeClr val="tx1"/>
              </a:solidFill>
              <a:latin typeface="+mj-ea"/>
              <a:ea typeface="+mj-ea"/>
            </a:rPr>
            <a:t>単元の展開</a:t>
          </a:r>
          <a:endParaRPr kumimoji="1" lang="en-US" altLang="ja-JP" sz="2800" b="1" kern="1200" dirty="0" smtClean="0">
            <a:solidFill>
              <a:schemeClr val="tx1"/>
            </a:solidFill>
            <a:latin typeface="+mj-ea"/>
            <a:ea typeface="+mj-ea"/>
          </a:endParaRPr>
        </a:p>
        <a:p>
          <a:pPr lvl="0" algn="ctr" defTabSz="1244600">
            <a:lnSpc>
              <a:spcPct val="90000"/>
            </a:lnSpc>
            <a:spcBef>
              <a:spcPct val="0"/>
            </a:spcBef>
            <a:spcAft>
              <a:spcPct val="35000"/>
            </a:spcAft>
          </a:pPr>
          <a:r>
            <a:rPr kumimoji="1" lang="ja-JP" altLang="en-US" sz="2000" b="1" kern="1200" dirty="0" smtClean="0">
              <a:solidFill>
                <a:schemeClr val="tx1"/>
              </a:solidFill>
              <a:latin typeface="+mj-ea"/>
              <a:ea typeface="+mj-ea"/>
            </a:rPr>
            <a:t>（目標達成に向けた活動の展開）</a:t>
          </a:r>
          <a:endParaRPr kumimoji="1" lang="en-US" altLang="ja-JP" sz="2000" b="1" kern="1200" dirty="0" smtClean="0">
            <a:solidFill>
              <a:schemeClr val="tx1"/>
            </a:solidFill>
            <a:latin typeface="+mj-ea"/>
            <a:ea typeface="+mj-ea"/>
          </a:endParaRPr>
        </a:p>
        <a:p>
          <a:pPr lvl="0" algn="ctr" defTabSz="1244600">
            <a:lnSpc>
              <a:spcPct val="90000"/>
            </a:lnSpc>
            <a:spcBef>
              <a:spcPct val="0"/>
            </a:spcBef>
            <a:spcAft>
              <a:spcPct val="35000"/>
            </a:spcAft>
          </a:pPr>
          <a:r>
            <a:rPr kumimoji="1" lang="ja-JP" altLang="en-US" sz="1600" b="1" kern="1200" dirty="0" smtClean="0">
              <a:solidFill>
                <a:schemeClr val="tx1"/>
              </a:solidFill>
              <a:latin typeface="+mj-ea"/>
              <a:ea typeface="+mj-ea"/>
            </a:rPr>
            <a:t>（はじめ、なか、おわり）</a:t>
          </a:r>
          <a:endParaRPr kumimoji="1" lang="en-US" altLang="ja-JP" sz="1600" b="1" kern="1200" dirty="0" smtClean="0">
            <a:solidFill>
              <a:schemeClr val="tx1"/>
            </a:solidFill>
            <a:latin typeface="+mj-ea"/>
            <a:ea typeface="+mj-ea"/>
          </a:endParaRPr>
        </a:p>
        <a:p>
          <a:pPr lvl="0" algn="ctr" defTabSz="1244600">
            <a:lnSpc>
              <a:spcPct val="90000"/>
            </a:lnSpc>
            <a:spcBef>
              <a:spcPct val="0"/>
            </a:spcBef>
            <a:spcAft>
              <a:spcPct val="35000"/>
            </a:spcAft>
          </a:pPr>
          <a:r>
            <a:rPr kumimoji="1" lang="ja-JP" altLang="en-US" sz="1600" b="1" kern="1200" dirty="0" smtClean="0">
              <a:solidFill>
                <a:schemeClr val="tx1"/>
              </a:solidFill>
              <a:latin typeface="+mj-ea"/>
              <a:ea typeface="+mj-ea"/>
            </a:rPr>
            <a:t>（初期、中盤、終末）</a:t>
          </a:r>
          <a:endParaRPr kumimoji="1" lang="en-US" altLang="ja-JP" sz="1600" b="1" kern="1200" dirty="0" smtClean="0">
            <a:solidFill>
              <a:schemeClr val="tx1"/>
            </a:solidFill>
            <a:latin typeface="+mj-ea"/>
            <a:ea typeface="+mj-ea"/>
          </a:endParaRPr>
        </a:p>
        <a:p>
          <a:pPr lvl="0" algn="ctr" defTabSz="1244600">
            <a:lnSpc>
              <a:spcPct val="90000"/>
            </a:lnSpc>
            <a:spcBef>
              <a:spcPct val="0"/>
            </a:spcBef>
            <a:spcAft>
              <a:spcPct val="35000"/>
            </a:spcAft>
          </a:pPr>
          <a:r>
            <a:rPr kumimoji="1" lang="ja-JP" altLang="en-US" sz="1600" b="1" kern="1200" dirty="0" smtClean="0">
              <a:solidFill>
                <a:schemeClr val="tx1"/>
              </a:solidFill>
              <a:latin typeface="+mj-ea"/>
              <a:ea typeface="+mj-ea"/>
            </a:rPr>
            <a:t>（活動別の展開）</a:t>
          </a:r>
          <a:r>
            <a:rPr kumimoji="1" lang="en-US" altLang="ja-JP" sz="1600" b="1" kern="1200" dirty="0" smtClean="0">
              <a:solidFill>
                <a:schemeClr val="tx1"/>
              </a:solidFill>
              <a:latin typeface="+mj-ea"/>
              <a:ea typeface="+mj-ea"/>
            </a:rPr>
            <a:t>※</a:t>
          </a:r>
          <a:r>
            <a:rPr kumimoji="1" lang="ja-JP" altLang="en-US" sz="1600" b="1" kern="1200" dirty="0" smtClean="0">
              <a:solidFill>
                <a:schemeClr val="tx1"/>
              </a:solidFill>
              <a:latin typeface="+mj-ea"/>
              <a:ea typeface="+mj-ea"/>
            </a:rPr>
            <a:t>　展開シート</a:t>
          </a:r>
          <a:endParaRPr kumimoji="1" lang="ja-JP" altLang="en-US" sz="1600" b="1" kern="1200" dirty="0">
            <a:solidFill>
              <a:schemeClr val="tx1"/>
            </a:solidFill>
            <a:latin typeface="+mj-ea"/>
            <a:ea typeface="+mj-ea"/>
          </a:endParaRPr>
        </a:p>
      </dsp:txBody>
      <dsp:txXfrm>
        <a:off x="2600311" y="2999899"/>
        <a:ext cx="3126828" cy="2145194"/>
      </dsp:txXfrm>
    </dsp:sp>
    <dsp:sp modelId="{8DC92A1C-D4D0-40BE-9B19-24D7732D8FB4}">
      <dsp:nvSpPr>
        <dsp:cNvPr id="0" name=""/>
        <dsp:cNvSpPr/>
      </dsp:nvSpPr>
      <dsp:spPr>
        <a:xfrm rot="21524315" flipH="1">
          <a:off x="2128365" y="3746411"/>
          <a:ext cx="404794" cy="437943"/>
        </a:xfrm>
        <a:prstGeom prst="rightArrow">
          <a:avLst>
            <a:gd name="adj1" fmla="val 60000"/>
            <a:gd name="adj2" fmla="val 50000"/>
          </a:avLst>
        </a:prstGeom>
        <a:solidFill>
          <a:schemeClr val="tx2">
            <a:lumMod val="60000"/>
            <a:lumOff val="40000"/>
          </a:schemeClr>
        </a:solidFill>
        <a:ln>
          <a:solidFill>
            <a:schemeClr val="tx1"/>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kumimoji="1" lang="ja-JP" altLang="en-US" sz="1800" kern="1200"/>
        </a:p>
      </dsp:txBody>
      <dsp:txXfrm rot="10800000">
        <a:off x="2249788" y="3832663"/>
        <a:ext cx="283356" cy="262765"/>
      </dsp:txXfrm>
    </dsp:sp>
    <dsp:sp modelId="{4BF59EF6-646F-41CB-BAC7-81D5A8B69DDB}">
      <dsp:nvSpPr>
        <dsp:cNvPr id="0" name=""/>
        <dsp:cNvSpPr/>
      </dsp:nvSpPr>
      <dsp:spPr>
        <a:xfrm>
          <a:off x="0" y="2933159"/>
          <a:ext cx="2109841" cy="2141765"/>
        </a:xfrm>
        <a:prstGeom prst="roundRect">
          <a:avLst>
            <a:gd name="adj" fmla="val 10000"/>
          </a:avLst>
        </a:prstGeom>
        <a:solidFill>
          <a:srgbClr val="FFCCFF"/>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kumimoji="1" lang="ja-JP" altLang="en-US" sz="2800" b="1" kern="1200" dirty="0" smtClean="0">
              <a:solidFill>
                <a:schemeClr val="tx1"/>
              </a:solidFill>
              <a:latin typeface="+mj-ea"/>
              <a:ea typeface="+mj-ea"/>
            </a:rPr>
            <a:t>評価</a:t>
          </a:r>
          <a:endParaRPr kumimoji="1" lang="en-US" altLang="ja-JP" sz="2800" b="1" kern="1200" dirty="0" smtClean="0">
            <a:solidFill>
              <a:schemeClr val="tx1"/>
            </a:solidFill>
            <a:latin typeface="+mj-ea"/>
            <a:ea typeface="+mj-ea"/>
          </a:endParaRPr>
        </a:p>
        <a:p>
          <a:pPr lvl="0" algn="ctr" defTabSz="1244600">
            <a:lnSpc>
              <a:spcPct val="90000"/>
            </a:lnSpc>
            <a:spcBef>
              <a:spcPct val="0"/>
            </a:spcBef>
            <a:spcAft>
              <a:spcPct val="35000"/>
            </a:spcAft>
          </a:pPr>
          <a:r>
            <a:rPr kumimoji="1" lang="ja-JP" altLang="en-US" sz="2000" b="1" kern="1200" dirty="0" smtClean="0">
              <a:solidFill>
                <a:schemeClr val="tx1"/>
              </a:solidFill>
              <a:latin typeface="+mj-ea"/>
              <a:ea typeface="+mj-ea"/>
            </a:rPr>
            <a:t>（個別の指導計画をもとにした育ちの姿で）　　　　　　</a:t>
          </a:r>
          <a:r>
            <a:rPr kumimoji="1" lang="en-US" altLang="ja-JP" sz="1600" b="1" kern="1200" dirty="0" smtClean="0">
              <a:solidFill>
                <a:schemeClr val="tx1"/>
              </a:solidFill>
              <a:latin typeface="+mj-ea"/>
              <a:ea typeface="+mj-ea"/>
            </a:rPr>
            <a:t>※</a:t>
          </a:r>
          <a:r>
            <a:rPr kumimoji="1" lang="ja-JP" altLang="en-US" sz="1600" b="1" kern="1200" dirty="0" smtClean="0">
              <a:solidFill>
                <a:schemeClr val="tx1"/>
              </a:solidFill>
              <a:latin typeface="+mj-ea"/>
              <a:ea typeface="+mj-ea"/>
            </a:rPr>
            <a:t>評価シート</a:t>
          </a:r>
          <a:endParaRPr kumimoji="1" lang="ja-JP" altLang="en-US" sz="1600" b="1" kern="1200" dirty="0">
            <a:solidFill>
              <a:schemeClr val="tx1"/>
            </a:solidFill>
            <a:latin typeface="+mj-ea"/>
            <a:ea typeface="+mj-ea"/>
          </a:endParaRPr>
        </a:p>
      </dsp:txBody>
      <dsp:txXfrm>
        <a:off x="61795" y="2994954"/>
        <a:ext cx="1986251" cy="2018175"/>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endParaRPr kumimoji="1" lang="ja-JP" altLang="en-US"/>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0B5C0A7F-2897-44FE-BCE7-EC9D7A6AC32C}" type="slidenum">
              <a:rPr kumimoji="1" lang="ja-JP" altLang="en-US" smtClean="0"/>
              <a:pPr/>
              <a:t>‹#›</a:t>
            </a:fld>
            <a:endParaRPr kumimoji="1" lang="ja-JP" altLang="en-US"/>
          </a:p>
        </p:txBody>
      </p:sp>
    </p:spTree>
    <p:extLst>
      <p:ext uri="{BB962C8B-B14F-4D97-AF65-F5344CB8AC3E}">
        <p14:creationId xmlns:p14="http://schemas.microsoft.com/office/powerpoint/2010/main" val="107587213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6E92DFD2-C2D9-4BD0-9E1F-271ABB160A94}" type="slidenum">
              <a:rPr kumimoji="1" lang="ja-JP" altLang="en-US" smtClean="0"/>
              <a:pPr/>
              <a:t>‹#›</a:t>
            </a:fld>
            <a:endParaRPr kumimoji="1" lang="ja-JP" altLang="en-US"/>
          </a:p>
        </p:txBody>
      </p:sp>
    </p:spTree>
    <p:extLst>
      <p:ext uri="{BB962C8B-B14F-4D97-AF65-F5344CB8AC3E}">
        <p14:creationId xmlns:p14="http://schemas.microsoft.com/office/powerpoint/2010/main" val="806209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smtClean="0"/>
              <a:t>　この</a:t>
            </a:r>
            <a:r>
              <a:rPr lang="ja-JP" altLang="en-US" sz="1200" dirty="0" smtClean="0"/>
              <a:t>資料は、生活単元学習を進めるための３種類のシートをより理解</a:t>
            </a:r>
            <a:r>
              <a:rPr lang="ja-JP" altLang="en-US" sz="1200" dirty="0" smtClean="0"/>
              <a:t>し、またシート活用のための取組をより具体的に説明した資料</a:t>
            </a:r>
            <a:r>
              <a:rPr lang="ja-JP" altLang="en-US" sz="1200" dirty="0" smtClean="0"/>
              <a:t>です。シート活用の際に合わせて活用ください。</a:t>
            </a:r>
            <a:endParaRPr lang="en-US" altLang="ja-JP" sz="1200" dirty="0" smtClean="0"/>
          </a:p>
          <a:p>
            <a:endParaRPr lang="en-US" altLang="ja-JP" sz="1200" dirty="0" smtClean="0"/>
          </a:p>
          <a:p>
            <a:r>
              <a:rPr kumimoji="1" lang="ja-JP" altLang="en-US" dirty="0" smtClean="0"/>
              <a:t>職員研修にも利用できるようにスライド資料としてあります。</a:t>
            </a:r>
            <a:endParaRPr kumimoji="1" lang="ja-JP" altLang="en-US" dirty="0"/>
          </a:p>
        </p:txBody>
      </p:sp>
      <p:sp>
        <p:nvSpPr>
          <p:cNvPr id="4" name="スライド番号プレースホルダー 3"/>
          <p:cNvSpPr>
            <a:spLocks noGrp="1"/>
          </p:cNvSpPr>
          <p:nvPr>
            <p:ph type="sldNum" sz="quarter" idx="10"/>
          </p:nvPr>
        </p:nvSpPr>
        <p:spPr/>
        <p:txBody>
          <a:bodyPr/>
          <a:lstStyle/>
          <a:p>
            <a:fld id="{6E92DFD2-C2D9-4BD0-9E1F-271ABB160A94}" type="slidenum">
              <a:rPr kumimoji="1" lang="ja-JP" altLang="en-US" smtClean="0"/>
              <a:pPr/>
              <a:t>1</a:t>
            </a:fld>
            <a:endParaRPr kumimoji="1" lang="ja-JP" altLang="en-US"/>
          </a:p>
        </p:txBody>
      </p:sp>
      <p:sp>
        <p:nvSpPr>
          <p:cNvPr id="5" name="日付プレースホルダー 4"/>
          <p:cNvSpPr>
            <a:spLocks noGrp="1"/>
          </p:cNvSpPr>
          <p:nvPr>
            <p:ph type="dt" idx="11"/>
          </p:nvPr>
        </p:nvSpPr>
        <p:spPr/>
        <p:txBody>
          <a:bodyPr/>
          <a:lstStyle/>
          <a:p>
            <a:endParaRPr kumimoji="1" lang="ja-JP" altLang="en-US"/>
          </a:p>
        </p:txBody>
      </p:sp>
    </p:spTree>
    <p:extLst>
      <p:ext uri="{BB962C8B-B14F-4D97-AF65-F5344CB8AC3E}">
        <p14:creationId xmlns:p14="http://schemas.microsoft.com/office/powerpoint/2010/main" val="281855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中学校では、以下のような題材が例として考えられます。</a:t>
            </a:r>
            <a:endParaRPr kumimoji="1" lang="en-US" altLang="ja-JP" dirty="0" smtClean="0">
              <a:latin typeface="+mn-ea"/>
              <a:ea typeface="+mn-ea"/>
            </a:endParaRPr>
          </a:p>
          <a:p>
            <a:endParaRPr kumimoji="1" lang="en-US" altLang="ja-JP" dirty="0" smtClean="0">
              <a:latin typeface="+mn-ea"/>
              <a:ea typeface="+mn-ea"/>
            </a:endParaRPr>
          </a:p>
          <a:p>
            <a:pPr eaLnBrk="1" fontAlgn="auto" hangingPunct="1">
              <a:spcAft>
                <a:spcPts val="0"/>
              </a:spcAft>
              <a:buFont typeface="Arial" pitchFamily="34" charset="0"/>
              <a:buNone/>
              <a:defRPr/>
            </a:pPr>
            <a:r>
              <a:rPr kumimoji="1" lang="ja-JP" altLang="en-US" dirty="0" smtClean="0">
                <a:latin typeface="+mn-ea"/>
                <a:ea typeface="+mn-ea"/>
              </a:rPr>
              <a:t>小学校と同様大切なのは、</a:t>
            </a:r>
            <a:r>
              <a:rPr lang="ja-JP" altLang="en-US" sz="1200" dirty="0" smtClean="0">
                <a:solidFill>
                  <a:srgbClr val="FF0000"/>
                </a:solidFill>
                <a:latin typeface="+mn-ea"/>
                <a:ea typeface="+mn-ea"/>
              </a:rPr>
              <a:t>「私（先生）はこんなことしたい」ではなく、</a:t>
            </a:r>
            <a:endParaRPr lang="en-US" altLang="ja-JP" sz="1200" dirty="0" smtClean="0">
              <a:solidFill>
                <a:srgbClr val="FF0000"/>
              </a:solidFill>
              <a:latin typeface="+mn-ea"/>
              <a:ea typeface="+mn-ea"/>
            </a:endParaRPr>
          </a:p>
          <a:p>
            <a:pPr eaLnBrk="1" fontAlgn="auto" hangingPunct="1">
              <a:spcAft>
                <a:spcPts val="0"/>
              </a:spcAft>
              <a:buFont typeface="Arial" pitchFamily="34" charset="0"/>
              <a:buNone/>
              <a:defRPr/>
            </a:pPr>
            <a:endParaRPr lang="en-US" altLang="ja-JP" sz="1200" dirty="0" smtClean="0">
              <a:solidFill>
                <a:srgbClr val="FF0000"/>
              </a:solidFill>
              <a:latin typeface="+mn-ea"/>
              <a:ea typeface="+mn-ea"/>
            </a:endParaRPr>
          </a:p>
          <a:p>
            <a:pPr eaLnBrk="1" fontAlgn="auto" hangingPunct="1">
              <a:spcAft>
                <a:spcPts val="0"/>
              </a:spcAft>
              <a:buFont typeface="Arial" pitchFamily="34" charset="0"/>
              <a:buNone/>
              <a:defRPr/>
            </a:pPr>
            <a:r>
              <a:rPr lang="ja-JP" altLang="en-US" sz="1200" dirty="0" smtClean="0">
                <a:solidFill>
                  <a:srgbClr val="FF0000"/>
                </a:solidFill>
                <a:latin typeface="+mn-ea"/>
                <a:ea typeface="+mn-ea"/>
              </a:rPr>
              <a:t>「みんな（子どもと自分）でこんなことをしたい！」という複数形主語で考えたいということです。</a:t>
            </a:r>
          </a:p>
          <a:p>
            <a:endParaRPr kumimoji="1" lang="en-US" altLang="ja-JP" dirty="0" smtClean="0">
              <a:latin typeface="+mn-ea"/>
              <a:ea typeface="+mn-ea"/>
            </a:endParaRPr>
          </a:p>
          <a:p>
            <a:pPr>
              <a:buNone/>
              <a:defRPr/>
            </a:pPr>
            <a:r>
              <a:rPr kumimoji="1" lang="ja-JP" altLang="en-US" dirty="0" smtClean="0">
                <a:latin typeface="+mn-ea"/>
                <a:ea typeface="+mn-ea"/>
              </a:rPr>
              <a:t>また、</a:t>
            </a:r>
            <a:r>
              <a:rPr lang="ja-JP" altLang="en-US" sz="1200" b="0" dirty="0" smtClean="0">
                <a:solidFill>
                  <a:srgbClr val="FF0000"/>
                </a:solidFill>
                <a:latin typeface="+mn-ea"/>
                <a:ea typeface="+mn-ea"/>
              </a:rPr>
              <a:t>その子が生活年齢相当に取り組むにふさわしい活動であること、</a:t>
            </a:r>
            <a:endParaRPr lang="en-US" altLang="ja-JP" sz="1200" b="0" dirty="0" smtClean="0">
              <a:solidFill>
                <a:srgbClr val="FF0000"/>
              </a:solidFill>
              <a:latin typeface="+mn-ea"/>
              <a:ea typeface="+mn-ea"/>
            </a:endParaRPr>
          </a:p>
          <a:p>
            <a:pPr>
              <a:buNone/>
              <a:defRPr/>
            </a:pPr>
            <a:endParaRPr lang="en-US" altLang="ja-JP" sz="1200" b="0" dirty="0" smtClean="0">
              <a:solidFill>
                <a:srgbClr val="FF0000"/>
              </a:solidFill>
              <a:latin typeface="+mn-ea"/>
              <a:ea typeface="+mn-ea"/>
            </a:endParaRPr>
          </a:p>
          <a:p>
            <a:pPr>
              <a:buNone/>
              <a:defRPr/>
            </a:pPr>
            <a:r>
              <a:rPr lang="ja-JP" altLang="en-US" sz="1200" b="0" dirty="0" smtClean="0">
                <a:solidFill>
                  <a:srgbClr val="FF0000"/>
                </a:solidFill>
                <a:latin typeface="+mn-ea"/>
                <a:ea typeface="+mn-ea"/>
              </a:rPr>
              <a:t>中学生という生活年齢を大切にした、不自然でない題材選定をしたいという点です。</a:t>
            </a:r>
            <a:endParaRPr lang="en-US" altLang="ja-JP" sz="1200" b="0" dirty="0" smtClean="0">
              <a:solidFill>
                <a:srgbClr val="FF0000"/>
              </a:solidFill>
              <a:latin typeface="+mn-ea"/>
              <a:ea typeface="+mn-ea"/>
            </a:endParaRPr>
          </a:p>
          <a:p>
            <a:endParaRPr kumimoji="1" lang="ja-JP" altLang="en-US" dirty="0">
              <a:latin typeface="+mn-ea"/>
              <a:ea typeface="+mn-ea"/>
            </a:endParaRPr>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6E92DFD2-C2D9-4BD0-9E1F-271ABB160A94}" type="slidenum">
              <a:rPr kumimoji="1" lang="ja-JP" altLang="en-US" smtClean="0"/>
              <a:pPr/>
              <a:t>10</a:t>
            </a:fld>
            <a:endParaRPr kumimoji="1" lang="ja-JP" altLang="en-US"/>
          </a:p>
        </p:txBody>
      </p:sp>
    </p:spTree>
    <p:extLst>
      <p:ext uri="{BB962C8B-B14F-4D97-AF65-F5344CB8AC3E}">
        <p14:creationId xmlns:p14="http://schemas.microsoft.com/office/powerpoint/2010/main" val="36769406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単元構想の工夫についてです。</a:t>
            </a:r>
            <a:endParaRPr kumimoji="1" lang="en-US" altLang="ja-JP" dirty="0" smtClean="0"/>
          </a:p>
          <a:p>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prstClr val="black"/>
                </a:solidFill>
              </a:rPr>
              <a:t>例えば、「クッキーづくり」を子どもたちが興味関心を示し、先生もこの活動を広げ、学級の生活単元学習として展開したいと考えたなら・・・・・</a:t>
            </a:r>
            <a:endParaRPr lang="en-US" altLang="ja-JP" sz="1200" dirty="0" smtClean="0">
              <a:solidFill>
                <a:prstClr val="black"/>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solidFill>
                <a:prstClr val="black"/>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prstClr val="black"/>
                </a:solidFill>
              </a:rPr>
              <a:t>クッキーづくりにおける生活上の目標を決め出し（クッキーづくりを通して子どもたちと何をしたいのか？）、</a:t>
            </a:r>
            <a:endParaRPr lang="en-US" altLang="ja-JP" sz="1200" dirty="0" smtClean="0">
              <a:solidFill>
                <a:prstClr val="black"/>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solidFill>
                <a:prstClr val="black"/>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prstClr val="black"/>
                </a:solidFill>
              </a:rPr>
              <a:t>その目標達成のために単元をどのように進めていくのか構想することが大切です。</a:t>
            </a:r>
            <a:endParaRPr lang="en-US" altLang="ja-JP" sz="1200" dirty="0" smtClean="0">
              <a:solidFill>
                <a:prstClr val="black"/>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b="0" dirty="0" smtClean="0">
              <a:solidFill>
                <a:prstClr val="black"/>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smtClean="0">
                <a:solidFill>
                  <a:prstClr val="black"/>
                </a:solidFill>
              </a:rPr>
              <a:t>そして、「単元を始めから終末の目標達成まで、見通して構想することが大切！」です。</a:t>
            </a:r>
            <a:endParaRPr lang="en-US" altLang="ja-JP" sz="1200" b="0" dirty="0" smtClean="0">
              <a:solidFill>
                <a:prstClr val="black"/>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b="0" dirty="0" smtClean="0">
              <a:solidFill>
                <a:prstClr val="black"/>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smtClean="0">
                <a:solidFill>
                  <a:prstClr val="black"/>
                </a:solidFill>
                <a:latin typeface="+mn-ea"/>
                <a:ea typeface="+mn-ea"/>
              </a:rPr>
              <a:t>ぜひ</a:t>
            </a:r>
            <a:r>
              <a:rPr lang="ja-JP" altLang="en-US" sz="1200" dirty="0" smtClean="0">
                <a:latin typeface="+mn-ea"/>
                <a:ea typeface="+mn-ea"/>
              </a:rPr>
              <a:t>「クッキーばかり作っている」と言われることからの脱却！　をしたいものです。</a:t>
            </a:r>
            <a:endParaRPr lang="en-US" altLang="ja-JP" sz="120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b="0" dirty="0" smtClean="0">
              <a:solidFill>
                <a:prstClr val="black"/>
              </a:solidFill>
              <a:latin typeface="+mn-ea"/>
              <a:ea typeface="+mn-ea"/>
            </a:endParaRPr>
          </a:p>
          <a:p>
            <a:pPr marL="0" indent="0">
              <a:buNone/>
              <a:tabLst>
                <a:tab pos="449263" algn="l"/>
              </a:tabLst>
            </a:pPr>
            <a:r>
              <a:rPr lang="ja-JP" altLang="en-US" sz="1200" dirty="0" smtClean="0">
                <a:latin typeface="+mn-ea"/>
                <a:ea typeface="+mn-ea"/>
              </a:rPr>
              <a:t>そのために、「クッキーを作ること」からをスタートとして、目標達成に向けて多種多様な活動を展開していくことが大切です。</a:t>
            </a:r>
            <a:r>
              <a:rPr lang="ja-JP" altLang="en-US" sz="1050" dirty="0" smtClean="0">
                <a:latin typeface="+mn-ea"/>
                <a:ea typeface="+mn-ea"/>
              </a:rPr>
              <a:t>　</a:t>
            </a:r>
            <a:r>
              <a:rPr lang="ja-JP" altLang="en-US" sz="1200" dirty="0" smtClean="0">
                <a:latin typeface="+mn-ea"/>
                <a:ea typeface="+mn-ea"/>
              </a:rPr>
              <a:t>　　</a:t>
            </a:r>
            <a:r>
              <a:rPr lang="en-US" altLang="ja-JP" sz="1200" dirty="0" smtClean="0">
                <a:latin typeface="+mn-ea"/>
                <a:ea typeface="+mn-ea"/>
              </a:rPr>
              <a:t>	</a:t>
            </a:r>
            <a:r>
              <a:rPr lang="ja-JP" altLang="en-US" sz="1200" dirty="0" smtClean="0">
                <a:latin typeface="+mn-ea"/>
                <a:ea typeface="+mn-ea"/>
              </a:rPr>
              <a:t>　　</a:t>
            </a:r>
            <a:endParaRPr lang="en-US" altLang="ja-JP" sz="1200" dirty="0" smtClean="0">
              <a:latin typeface="+mn-ea"/>
              <a:ea typeface="+mn-ea"/>
            </a:endParaRPr>
          </a:p>
          <a:p>
            <a:pPr marL="0" indent="0">
              <a:buNone/>
              <a:tabLst>
                <a:tab pos="266700" algn="l"/>
                <a:tab pos="723900" algn="l"/>
              </a:tabLst>
            </a:pPr>
            <a:r>
              <a:rPr lang="en-US" altLang="ja-JP" sz="1200" dirty="0" smtClean="0">
                <a:solidFill>
                  <a:srgbClr val="FF0000"/>
                </a:solidFill>
                <a:latin typeface="+mn-ea"/>
                <a:ea typeface="+mn-ea"/>
              </a:rPr>
              <a:t>※</a:t>
            </a:r>
            <a:r>
              <a:rPr lang="ja-JP" altLang="en-US" sz="1200" dirty="0" smtClean="0">
                <a:solidFill>
                  <a:srgbClr val="FF0000"/>
                </a:solidFill>
                <a:latin typeface="+mn-ea"/>
                <a:ea typeface="+mn-ea"/>
              </a:rPr>
              <a:t>　生活上の目標をはっきりさせると、その目標達成に向けた、活動の内容が見えてきます。</a:t>
            </a:r>
            <a:endParaRPr lang="en-US" altLang="ja-JP" sz="1200" dirty="0" smtClean="0">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1600" b="0" dirty="0" smtClean="0">
              <a:solidFill>
                <a:prstClr val="black"/>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solidFill>
                <a:prstClr val="black"/>
              </a:solidFill>
              <a:latin typeface="+mn-ea"/>
              <a:ea typeface="+mn-ea"/>
            </a:endParaRPr>
          </a:p>
          <a:p>
            <a:endParaRPr kumimoji="1" lang="ja-JP" altLang="en-US" dirty="0"/>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6E92DFD2-C2D9-4BD0-9E1F-271ABB160A94}" type="slidenum">
              <a:rPr kumimoji="1" lang="ja-JP" altLang="en-US" smtClean="0"/>
              <a:pPr/>
              <a:t>11</a:t>
            </a:fld>
            <a:endParaRPr kumimoji="1" lang="ja-JP" altLang="en-US"/>
          </a:p>
        </p:txBody>
      </p:sp>
    </p:spTree>
    <p:extLst>
      <p:ext uri="{BB962C8B-B14F-4D97-AF65-F5344CB8AC3E}">
        <p14:creationId xmlns:p14="http://schemas.microsoft.com/office/powerpoint/2010/main" val="16150038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生活単元学習を、実態把握、単元構想から評価までのプロセスに見通しをもって取り組むことができるツールとしての３種類のシートです。</a:t>
            </a:r>
          </a:p>
          <a:p>
            <a:endParaRPr kumimoji="1" lang="ja-JP" altLang="en-US" dirty="0" smtClean="0"/>
          </a:p>
          <a:p>
            <a:r>
              <a:rPr kumimoji="1" lang="ja-JP" altLang="en-US" dirty="0" smtClean="0"/>
              <a:t>まずこれが、単元構想シート</a:t>
            </a:r>
            <a:r>
              <a:rPr kumimoji="1" lang="ja-JP" altLang="en-US" smtClean="0"/>
              <a:t>です。①～⑥の項目に沿って記入をしていきます。★</a:t>
            </a:r>
            <a:endParaRPr kumimoji="1" lang="ja-JP" altLang="en-US" dirty="0" smtClean="0"/>
          </a:p>
          <a:p>
            <a:endParaRPr kumimoji="1" lang="en-US" altLang="ja-JP" dirty="0" smtClean="0"/>
          </a:p>
          <a:p>
            <a:endParaRPr kumimoji="1" lang="en-US" altLang="ja-JP" dirty="0" smtClean="0"/>
          </a:p>
          <a:p>
            <a:endParaRPr kumimoji="1" lang="ja-JP" altLang="en-US" dirty="0"/>
          </a:p>
        </p:txBody>
      </p:sp>
      <p:sp>
        <p:nvSpPr>
          <p:cNvPr id="4" name="日付プレースホルダー 3"/>
          <p:cNvSpPr>
            <a:spLocks noGrp="1"/>
          </p:cNvSpPr>
          <p:nvPr>
            <p:ph type="dt" idx="10"/>
          </p:nvPr>
        </p:nvSpPr>
        <p:spPr/>
        <p:txBody>
          <a:bodyPr/>
          <a:lstStyle/>
          <a:p>
            <a:endParaRPr lang="ja-JP" altLang="en-US">
              <a:solidFill>
                <a:prstClr val="black"/>
              </a:solidFill>
            </a:endParaRPr>
          </a:p>
        </p:txBody>
      </p:sp>
      <p:sp>
        <p:nvSpPr>
          <p:cNvPr id="5" name="スライド番号プレースホルダー 4"/>
          <p:cNvSpPr>
            <a:spLocks noGrp="1"/>
          </p:cNvSpPr>
          <p:nvPr>
            <p:ph type="sldNum" sz="quarter" idx="11"/>
          </p:nvPr>
        </p:nvSpPr>
        <p:spPr/>
        <p:txBody>
          <a:bodyPr/>
          <a:lstStyle/>
          <a:p>
            <a:fld id="{6E92DFD2-C2D9-4BD0-9E1F-271ABB160A94}" type="slidenum">
              <a:rPr lang="ja-JP" altLang="en-US" smtClean="0">
                <a:solidFill>
                  <a:prstClr val="black"/>
                </a:solidFill>
              </a:rPr>
              <a:pPr/>
              <a:t>12</a:t>
            </a:fld>
            <a:endParaRPr lang="ja-JP" altLang="en-US">
              <a:solidFill>
                <a:prstClr val="black"/>
              </a:solidFill>
            </a:endParaRPr>
          </a:p>
        </p:txBody>
      </p:sp>
    </p:spTree>
    <p:extLst>
      <p:ext uri="{BB962C8B-B14F-4D97-AF65-F5344CB8AC3E}">
        <p14:creationId xmlns:p14="http://schemas.microsoft.com/office/powerpoint/2010/main" val="22475109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単元構想シートの特徴です。</a:t>
            </a:r>
            <a:endParaRPr kumimoji="1" lang="en-US" altLang="ja-JP" dirty="0" smtClean="0"/>
          </a:p>
          <a:p>
            <a:r>
              <a:rPr kumimoji="1" lang="ja-JP" altLang="en-US" dirty="0" smtClean="0"/>
              <a:t>　　　	</a:t>
            </a:r>
          </a:p>
          <a:p>
            <a:r>
              <a:rPr kumimoji="1" lang="ja-JP" altLang="en-US" dirty="0" smtClean="0"/>
              <a:t>　①その時期の児童生徒の生活と意識からその時期に 取組めそうな活動を導き出すことができる。</a:t>
            </a:r>
            <a:endParaRPr kumimoji="1" lang="en-US" altLang="ja-JP" dirty="0" smtClean="0"/>
          </a:p>
          <a:p>
            <a:r>
              <a:rPr kumimoji="1" lang="ja-JP" altLang="en-US" dirty="0" smtClean="0"/>
              <a:t>	</a:t>
            </a:r>
          </a:p>
          <a:p>
            <a:r>
              <a:rPr kumimoji="1" lang="ja-JP" altLang="en-US" dirty="0" smtClean="0"/>
              <a:t>　②生活上の目標や解決すべき課題を据え、その達成 に向 けた単元名を決め出すことができる。</a:t>
            </a:r>
            <a:endParaRPr kumimoji="1" lang="en-US" altLang="ja-JP" dirty="0" smtClean="0"/>
          </a:p>
          <a:p>
            <a:endParaRPr kumimoji="1" lang="ja-JP" altLang="en-US" dirty="0" smtClean="0"/>
          </a:p>
          <a:p>
            <a:r>
              <a:rPr kumimoji="1" lang="ja-JP" altLang="en-US" dirty="0" smtClean="0"/>
              <a:t>  ③単元成立に向けた生活づくりで必要なこと を決め出すことができる。</a:t>
            </a:r>
            <a:endParaRPr kumimoji="1" lang="en-US" altLang="ja-JP" dirty="0" smtClean="0"/>
          </a:p>
          <a:p>
            <a:endParaRPr kumimoji="1" lang="ja-JP" altLang="en-US" dirty="0" smtClean="0"/>
          </a:p>
          <a:p>
            <a:r>
              <a:rPr kumimoji="1" lang="ja-JP" altLang="en-US" dirty="0" smtClean="0"/>
              <a:t>  ④目標の達成に向け、単元初期から終末まで どのような活動が仕組めるか見通しを立てることができる、点です。★</a:t>
            </a:r>
          </a:p>
          <a:p>
            <a:endParaRPr kumimoji="1" lang="ja-JP" altLang="en-US" dirty="0" smtClean="0"/>
          </a:p>
          <a:p>
            <a:endParaRPr kumimoji="1" lang="ja-JP" altLang="en-US" dirty="0"/>
          </a:p>
        </p:txBody>
      </p:sp>
      <p:sp>
        <p:nvSpPr>
          <p:cNvPr id="4" name="日付プレースホルダー 3"/>
          <p:cNvSpPr>
            <a:spLocks noGrp="1"/>
          </p:cNvSpPr>
          <p:nvPr>
            <p:ph type="dt" idx="10"/>
          </p:nvPr>
        </p:nvSpPr>
        <p:spPr/>
        <p:txBody>
          <a:bodyPr/>
          <a:lstStyle/>
          <a:p>
            <a:endParaRPr lang="ja-JP" altLang="en-US">
              <a:solidFill>
                <a:prstClr val="black"/>
              </a:solidFill>
            </a:endParaRPr>
          </a:p>
        </p:txBody>
      </p:sp>
      <p:sp>
        <p:nvSpPr>
          <p:cNvPr id="5" name="スライド番号プレースホルダー 4"/>
          <p:cNvSpPr>
            <a:spLocks noGrp="1"/>
          </p:cNvSpPr>
          <p:nvPr>
            <p:ph type="sldNum" sz="quarter" idx="11"/>
          </p:nvPr>
        </p:nvSpPr>
        <p:spPr/>
        <p:txBody>
          <a:bodyPr/>
          <a:lstStyle/>
          <a:p>
            <a:fld id="{6E92DFD2-C2D9-4BD0-9E1F-271ABB160A94}" type="slidenum">
              <a:rPr lang="ja-JP" altLang="en-US" smtClean="0">
                <a:solidFill>
                  <a:prstClr val="black"/>
                </a:solidFill>
              </a:rPr>
              <a:pPr/>
              <a:t>13</a:t>
            </a:fld>
            <a:endParaRPr lang="ja-JP" altLang="en-US">
              <a:solidFill>
                <a:prstClr val="black"/>
              </a:solidFill>
            </a:endParaRPr>
          </a:p>
        </p:txBody>
      </p:sp>
    </p:spTree>
    <p:extLst>
      <p:ext uri="{BB962C8B-B14F-4D97-AF65-F5344CB8AC3E}">
        <p14:creationId xmlns:p14="http://schemas.microsoft.com/office/powerpoint/2010/main" val="21659087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これが単元展開シートです。★</a:t>
            </a:r>
            <a:endParaRPr kumimoji="1" lang="ja-JP" altLang="en-US" dirty="0"/>
          </a:p>
        </p:txBody>
      </p:sp>
      <p:sp>
        <p:nvSpPr>
          <p:cNvPr id="4" name="日付プレースホルダー 3"/>
          <p:cNvSpPr>
            <a:spLocks noGrp="1"/>
          </p:cNvSpPr>
          <p:nvPr>
            <p:ph type="dt" idx="10"/>
          </p:nvPr>
        </p:nvSpPr>
        <p:spPr/>
        <p:txBody>
          <a:bodyPr/>
          <a:lstStyle/>
          <a:p>
            <a:endParaRPr lang="ja-JP" altLang="en-US">
              <a:solidFill>
                <a:prstClr val="black"/>
              </a:solidFill>
            </a:endParaRPr>
          </a:p>
        </p:txBody>
      </p:sp>
      <p:sp>
        <p:nvSpPr>
          <p:cNvPr id="5" name="スライド番号プレースホルダー 4"/>
          <p:cNvSpPr>
            <a:spLocks noGrp="1"/>
          </p:cNvSpPr>
          <p:nvPr>
            <p:ph type="sldNum" sz="quarter" idx="11"/>
          </p:nvPr>
        </p:nvSpPr>
        <p:spPr/>
        <p:txBody>
          <a:bodyPr/>
          <a:lstStyle/>
          <a:p>
            <a:fld id="{6E92DFD2-C2D9-4BD0-9E1F-271ABB160A94}" type="slidenum">
              <a:rPr lang="ja-JP" altLang="en-US" smtClean="0">
                <a:solidFill>
                  <a:prstClr val="black"/>
                </a:solidFill>
              </a:rPr>
              <a:pPr/>
              <a:t>14</a:t>
            </a:fld>
            <a:endParaRPr lang="ja-JP" altLang="en-US">
              <a:solidFill>
                <a:prstClr val="black"/>
              </a:solidFill>
            </a:endParaRPr>
          </a:p>
        </p:txBody>
      </p:sp>
    </p:spTree>
    <p:extLst>
      <p:ext uri="{BB962C8B-B14F-4D97-AF65-F5344CB8AC3E}">
        <p14:creationId xmlns:p14="http://schemas.microsoft.com/office/powerpoint/2010/main" val="36737268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次に単元展開シートの特徴です。</a:t>
            </a:r>
            <a:endParaRPr kumimoji="1" lang="en-US" altLang="ja-JP" dirty="0" smtClean="0"/>
          </a:p>
          <a:p>
            <a:endParaRPr kumimoji="1" lang="en-US" altLang="ja-JP" dirty="0" smtClean="0"/>
          </a:p>
          <a:p>
            <a:pPr marL="0" indent="0" defTabSz="630238">
              <a:buNone/>
            </a:pPr>
            <a:r>
              <a:rPr lang="ja-JP" altLang="en-US" sz="1200" dirty="0" smtClean="0"/>
              <a:t>　①目標達成のために必要な活動内容を考え、単元展開に見通しをもつことができる。</a:t>
            </a:r>
            <a:endParaRPr lang="en-US" altLang="ja-JP" sz="1200" dirty="0" smtClean="0"/>
          </a:p>
          <a:p>
            <a:pPr marL="0" indent="0" defTabSz="630238">
              <a:buNone/>
            </a:pPr>
            <a:endParaRPr lang="en-US" altLang="ja-JP" sz="1200" dirty="0" smtClean="0"/>
          </a:p>
          <a:p>
            <a:pPr marL="0" indent="0" defTabSz="630238">
              <a:buNone/>
            </a:pPr>
            <a:r>
              <a:rPr lang="ja-JP" altLang="en-US" sz="1200" dirty="0" smtClean="0"/>
              <a:t>　②個々の児童の初期から終末までの活動を３つのねらい（期待できる教科の内容、人とかかわる、自立活動の視点）で明確に捉えることができる。</a:t>
            </a:r>
            <a:endParaRPr lang="en-US" altLang="ja-JP" sz="1200" dirty="0" smtClean="0"/>
          </a:p>
          <a:p>
            <a:pPr marL="0" indent="0" defTabSz="630238">
              <a:buNone/>
            </a:pPr>
            <a:endParaRPr lang="en-US" altLang="ja-JP" sz="1200" dirty="0" smtClean="0"/>
          </a:p>
          <a:p>
            <a:pPr marL="0" indent="0" defTabSz="630238">
              <a:buNone/>
            </a:pPr>
            <a:r>
              <a:rPr lang="ja-JP" altLang="en-US" sz="1200" dirty="0" smtClean="0"/>
              <a:t>　③個別の指導計画Ｂ表の内容と対応させたり、保護者に生活単元学習を説明するときに利用したりできる。</a:t>
            </a:r>
            <a:endParaRPr lang="en-US" altLang="ja-JP" sz="1200" dirty="0" smtClean="0"/>
          </a:p>
          <a:p>
            <a:endParaRPr kumimoji="1" lang="en-US" altLang="ja-JP" dirty="0" smtClean="0"/>
          </a:p>
          <a:p>
            <a:endParaRPr kumimoji="1" lang="ja-JP" altLang="en-US" dirty="0"/>
          </a:p>
        </p:txBody>
      </p:sp>
      <p:sp>
        <p:nvSpPr>
          <p:cNvPr id="4" name="日付プレースホルダー 3"/>
          <p:cNvSpPr>
            <a:spLocks noGrp="1"/>
          </p:cNvSpPr>
          <p:nvPr>
            <p:ph type="dt" idx="10"/>
          </p:nvPr>
        </p:nvSpPr>
        <p:spPr/>
        <p:txBody>
          <a:bodyPr/>
          <a:lstStyle/>
          <a:p>
            <a:endParaRPr lang="ja-JP" altLang="en-US">
              <a:solidFill>
                <a:prstClr val="black"/>
              </a:solidFill>
            </a:endParaRPr>
          </a:p>
        </p:txBody>
      </p:sp>
      <p:sp>
        <p:nvSpPr>
          <p:cNvPr id="5" name="スライド番号プレースホルダー 4"/>
          <p:cNvSpPr>
            <a:spLocks noGrp="1"/>
          </p:cNvSpPr>
          <p:nvPr>
            <p:ph type="sldNum" sz="quarter" idx="11"/>
          </p:nvPr>
        </p:nvSpPr>
        <p:spPr/>
        <p:txBody>
          <a:bodyPr/>
          <a:lstStyle/>
          <a:p>
            <a:fld id="{6E92DFD2-C2D9-4BD0-9E1F-271ABB160A94}" type="slidenum">
              <a:rPr lang="ja-JP" altLang="en-US" smtClean="0">
                <a:solidFill>
                  <a:prstClr val="black"/>
                </a:solidFill>
              </a:rPr>
              <a:pPr/>
              <a:t>15</a:t>
            </a:fld>
            <a:endParaRPr lang="ja-JP" altLang="en-US">
              <a:solidFill>
                <a:prstClr val="black"/>
              </a:solidFill>
            </a:endParaRPr>
          </a:p>
        </p:txBody>
      </p:sp>
    </p:spTree>
    <p:extLst>
      <p:ext uri="{BB962C8B-B14F-4D97-AF65-F5344CB8AC3E}">
        <p14:creationId xmlns:p14="http://schemas.microsoft.com/office/powerpoint/2010/main" val="36823471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これが、単元評価シートです。特徴は、</a:t>
            </a:r>
            <a:endParaRPr kumimoji="1" lang="en-US" altLang="ja-JP" dirty="0" smtClean="0"/>
          </a:p>
          <a:p>
            <a:endParaRPr kumimoji="1" lang="ja-JP" altLang="en-US" dirty="0" smtClean="0"/>
          </a:p>
          <a:p>
            <a:r>
              <a:rPr kumimoji="1" lang="ja-JP" altLang="en-US" dirty="0" smtClean="0"/>
              <a:t>　①単元展開シートで決め出した活動及び３つのねらいに対応した評価ができる。</a:t>
            </a:r>
            <a:endParaRPr kumimoji="1" lang="en-US" altLang="ja-JP" dirty="0" smtClean="0"/>
          </a:p>
          <a:p>
            <a:endParaRPr kumimoji="1" lang="ja-JP" altLang="en-US" dirty="0" smtClean="0"/>
          </a:p>
          <a:p>
            <a:r>
              <a:rPr kumimoji="1" lang="ja-JP" altLang="en-US" dirty="0" smtClean="0"/>
              <a:t>  ②個別の指導計画Ｂ表の評価や通知表にも</a:t>
            </a:r>
            <a:r>
              <a:rPr kumimoji="1" lang="ja-JP" altLang="en-US" smtClean="0"/>
              <a:t>活用できる点</a:t>
            </a:r>
            <a:r>
              <a:rPr kumimoji="1" lang="ja-JP" altLang="en-US" dirty="0" smtClean="0"/>
              <a:t>です。★</a:t>
            </a:r>
          </a:p>
          <a:p>
            <a:endParaRPr kumimoji="1" lang="ja-JP" altLang="en-US" dirty="0"/>
          </a:p>
        </p:txBody>
      </p:sp>
      <p:sp>
        <p:nvSpPr>
          <p:cNvPr id="4" name="日付プレースホルダー 3"/>
          <p:cNvSpPr>
            <a:spLocks noGrp="1"/>
          </p:cNvSpPr>
          <p:nvPr>
            <p:ph type="dt" idx="10"/>
          </p:nvPr>
        </p:nvSpPr>
        <p:spPr/>
        <p:txBody>
          <a:bodyPr/>
          <a:lstStyle/>
          <a:p>
            <a:endParaRPr lang="ja-JP" altLang="en-US">
              <a:solidFill>
                <a:prstClr val="black"/>
              </a:solidFill>
            </a:endParaRPr>
          </a:p>
        </p:txBody>
      </p:sp>
      <p:sp>
        <p:nvSpPr>
          <p:cNvPr id="5" name="スライド番号プレースホルダー 4"/>
          <p:cNvSpPr>
            <a:spLocks noGrp="1"/>
          </p:cNvSpPr>
          <p:nvPr>
            <p:ph type="sldNum" sz="quarter" idx="11"/>
          </p:nvPr>
        </p:nvSpPr>
        <p:spPr/>
        <p:txBody>
          <a:bodyPr/>
          <a:lstStyle/>
          <a:p>
            <a:fld id="{6E92DFD2-C2D9-4BD0-9E1F-271ABB160A94}" type="slidenum">
              <a:rPr lang="ja-JP" altLang="en-US" smtClean="0">
                <a:solidFill>
                  <a:prstClr val="black"/>
                </a:solidFill>
              </a:rPr>
              <a:pPr/>
              <a:t>16</a:t>
            </a:fld>
            <a:endParaRPr lang="ja-JP" altLang="en-US">
              <a:solidFill>
                <a:prstClr val="black"/>
              </a:solidFill>
            </a:endParaRPr>
          </a:p>
        </p:txBody>
      </p:sp>
    </p:spTree>
    <p:extLst>
      <p:ext uri="{BB962C8B-B14F-4D97-AF65-F5344CB8AC3E}">
        <p14:creationId xmlns:p14="http://schemas.microsoft.com/office/powerpoint/2010/main" val="3013539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この資料１１は、達成すべき目標がわかりやすい単元名を具体的に考える演習です。</a:t>
            </a:r>
            <a:endParaRPr kumimoji="1" lang="en-US" altLang="ja-JP" dirty="0" smtClean="0"/>
          </a:p>
          <a:p>
            <a:endParaRPr kumimoji="1" lang="en-US" altLang="ja-JP" dirty="0" smtClean="0"/>
          </a:p>
          <a:p>
            <a:r>
              <a:rPr kumimoji="1" lang="ja-JP" altLang="en-US" dirty="0" smtClean="0"/>
              <a:t>★★ビーズ作りを子どもたちと行いたいと考え、「ビーズ作りをしよう！」と単元名をしました。</a:t>
            </a:r>
            <a:endParaRPr kumimoji="1" lang="en-US" altLang="ja-JP" dirty="0" smtClean="0"/>
          </a:p>
          <a:p>
            <a:r>
              <a:rPr kumimoji="1" lang="ja-JP" altLang="en-US" dirty="0" smtClean="0"/>
              <a:t>「単元の目標は、ビーズを作って終わりでしょうか？」</a:t>
            </a:r>
            <a:endParaRPr kumimoji="1" lang="en-US" altLang="ja-JP" dirty="0" smtClean="0"/>
          </a:p>
          <a:p>
            <a:endParaRPr kumimoji="1" lang="en-US" altLang="ja-JP" dirty="0" smtClean="0"/>
          </a:p>
          <a:p>
            <a:r>
              <a:rPr kumimoji="1" lang="ja-JP" altLang="en-US" dirty="0" smtClean="0"/>
              <a:t>★作ったビーズを通して何がしたいのか、明確になると、子どもたちにも分かりやすい単元名になるのではないでしょうか。</a:t>
            </a:r>
            <a:endParaRPr kumimoji="1" lang="en-US" altLang="ja-JP" dirty="0" smtClean="0"/>
          </a:p>
          <a:p>
            <a:r>
              <a:rPr kumimoji="1" lang="ja-JP" altLang="en-US" dirty="0" smtClean="0"/>
              <a:t>　　作ったビーズを多くの人に見てもらいたい、また使ってもらいたいと思うのではないでしょうか。</a:t>
            </a:r>
            <a:endParaRPr kumimoji="1" lang="en-US" altLang="ja-JP" dirty="0" smtClean="0"/>
          </a:p>
          <a:p>
            <a:endParaRPr kumimoji="1" lang="en-US" altLang="ja-JP" dirty="0" smtClean="0"/>
          </a:p>
          <a:p>
            <a:r>
              <a:rPr kumimoji="1" lang="ja-JP" altLang="en-US" dirty="0" smtClean="0"/>
              <a:t>★★「ビーズ製品を作って参観日に販売しよう！」と設定したらどうでしょう？目標も明確になり、目標達成に必要な内容も見えてきます。</a:t>
            </a:r>
            <a:endParaRPr kumimoji="1" lang="en-US" altLang="ja-JP" dirty="0" smtClean="0"/>
          </a:p>
          <a:p>
            <a:endParaRPr kumimoji="1" lang="en-US" altLang="ja-JP" dirty="0" smtClean="0"/>
          </a:p>
          <a:p>
            <a:r>
              <a:rPr kumimoji="1" lang="ja-JP" altLang="en-US" dirty="0" smtClean="0"/>
              <a:t>★★もう１つの例は、「乗り物旅行へ行こう」です。</a:t>
            </a:r>
            <a:endParaRPr kumimoji="1" lang="en-US" altLang="ja-JP" dirty="0" smtClean="0"/>
          </a:p>
          <a:p>
            <a:r>
              <a:rPr kumimoji="1" lang="ja-JP" altLang="en-US" dirty="0" smtClean="0"/>
              <a:t>もう少し、自分たちの行く旅行に、見通しのもてる単元名なら、子どもたちは活動に向け意欲が高まるのではないでしょうか。</a:t>
            </a:r>
            <a:endParaRPr kumimoji="1" lang="en-US" altLang="ja-JP" dirty="0" smtClean="0"/>
          </a:p>
          <a:p>
            <a:endParaRPr kumimoji="1" lang="en-US" altLang="ja-JP" dirty="0" smtClean="0"/>
          </a:p>
          <a:p>
            <a:r>
              <a:rPr kumimoji="1" lang="ja-JP" altLang="en-US" dirty="0" smtClean="0"/>
              <a:t>★★例えば「松本城へ電車とバスでいこう！」としたらどうでしょう、どこへどのように行くのか見通しがもてて、目標達成に必要な内容も見えてきます。</a:t>
            </a:r>
          </a:p>
          <a:p>
            <a:r>
              <a:rPr kumimoji="1" lang="ja-JP" altLang="en-US" dirty="0" smtClean="0"/>
              <a:t>そして、目的地や交通手段が明確になることで、単元の成立に向けた生活づくりも明確になります。★</a:t>
            </a:r>
            <a:endParaRPr kumimoji="1" lang="en-US" altLang="ja-JP" dirty="0" smtClean="0"/>
          </a:p>
          <a:p>
            <a:endParaRPr kumimoji="1" lang="ja-JP" altLang="en-US" dirty="0"/>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6E92DFD2-C2D9-4BD0-9E1F-271ABB160A94}" type="slidenum">
              <a:rPr kumimoji="1" lang="ja-JP" altLang="en-US" smtClean="0"/>
              <a:pPr/>
              <a:t>17</a:t>
            </a:fld>
            <a:endParaRPr kumimoji="1" lang="ja-JP" altLang="en-US"/>
          </a:p>
        </p:txBody>
      </p:sp>
    </p:spTree>
    <p:extLst>
      <p:ext uri="{BB962C8B-B14F-4D97-AF65-F5344CB8AC3E}">
        <p14:creationId xmlns:p14="http://schemas.microsoft.com/office/powerpoint/2010/main" val="17291660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単元名を考えてみたいと思います。</a:t>
            </a:r>
            <a:endParaRPr kumimoji="1" lang="en-US" altLang="ja-JP" dirty="0" smtClean="0"/>
          </a:p>
          <a:p>
            <a:r>
              <a:rPr kumimoji="1" lang="ja-JP" altLang="en-US" dirty="0" smtClean="0"/>
              <a:t>★★１問目です。クラスで人形劇に取組もうと考えてます。単元名を「人形劇をやろう！」と考えました。</a:t>
            </a:r>
            <a:endParaRPr kumimoji="1" lang="en-US" altLang="ja-JP" dirty="0" smtClean="0"/>
          </a:p>
          <a:p>
            <a:endParaRPr kumimoji="1" lang="en-US" altLang="ja-JP" dirty="0" smtClean="0"/>
          </a:p>
          <a:p>
            <a:r>
              <a:rPr kumimoji="1" lang="ja-JP" altLang="en-US" dirty="0" smtClean="0"/>
              <a:t>★★人形劇を通して何がしたいのか、人形劇を練習してきてできるようになれば、いろいろな人に見てもらいたいと思うのではないでしょうか。</a:t>
            </a:r>
            <a:endParaRPr kumimoji="1" lang="en-US" altLang="ja-JP" dirty="0" smtClean="0"/>
          </a:p>
          <a:p>
            <a:endParaRPr kumimoji="1" lang="en-US" altLang="ja-JP" dirty="0" smtClean="0"/>
          </a:p>
          <a:p>
            <a:r>
              <a:rPr kumimoji="1" lang="ja-JP" altLang="en-US" dirty="0" smtClean="0"/>
              <a:t>★例えば、「交流会で○組の人形劇をやろう！」ならどうでしょう。交流会で発表を目標にしたら、目標達成に必要な内容も見えてきます。</a:t>
            </a:r>
            <a:endParaRPr kumimoji="1" lang="en-US" altLang="ja-JP" dirty="0" smtClean="0"/>
          </a:p>
          <a:p>
            <a:endParaRPr kumimoji="1" lang="en-US" altLang="ja-JP" dirty="0" smtClean="0"/>
          </a:p>
          <a:p>
            <a:r>
              <a:rPr kumimoji="1" lang="ja-JP" altLang="en-US" dirty="0" smtClean="0"/>
              <a:t>★★次は、単元名「文化祭を成功させよう！」と考えました。</a:t>
            </a:r>
            <a:endParaRPr kumimoji="1" lang="en-US" altLang="ja-JP" dirty="0" smtClean="0"/>
          </a:p>
          <a:p>
            <a:endParaRPr kumimoji="1" lang="en-US" altLang="ja-JP" dirty="0" smtClean="0"/>
          </a:p>
          <a:p>
            <a:r>
              <a:rPr kumimoji="1" lang="ja-JP" altLang="en-US" dirty="0" smtClean="0"/>
              <a:t>★★これは、何を成功させたいのか、自分たちが今まで取り組んできたことを文化祭を通して多くの人に紹介したいものです。</a:t>
            </a:r>
          </a:p>
          <a:p>
            <a:endParaRPr kumimoji="1" lang="ja-JP" altLang="en-US" dirty="0" smtClean="0"/>
          </a:p>
          <a:p>
            <a:r>
              <a:rPr kumimoji="1" lang="ja-JP" altLang="en-US" dirty="0" smtClean="0"/>
              <a:t>★例えば単元名を、「文化祭で▲組のパンを販売しよう！」としたらどうでしょう？私たちが自信をもって作れるパンを文化祭で売りたい、これを目標にしたら、目標達成に必要な内容も見えてきます。</a:t>
            </a:r>
            <a:endParaRPr kumimoji="1" lang="en-US" altLang="ja-JP" dirty="0" smtClean="0"/>
          </a:p>
          <a:p>
            <a:endParaRPr kumimoji="1" lang="en-US" altLang="ja-JP" dirty="0" smtClean="0"/>
          </a:p>
          <a:p>
            <a:r>
              <a:rPr kumimoji="1" lang="ja-JP" altLang="en-US" dirty="0" smtClean="0"/>
              <a:t>このように、生活単元学習において生活上の目標を、子どもたちと共有できる、分かりやすい単元名に設定することの大切さが理解していただけたと思います。★</a:t>
            </a:r>
            <a:endParaRPr kumimoji="1" lang="en-US" altLang="ja-JP" dirty="0" smtClean="0"/>
          </a:p>
          <a:p>
            <a:endParaRPr kumimoji="1" lang="ja-JP" altLang="en-US" dirty="0"/>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6E92DFD2-C2D9-4BD0-9E1F-271ABB160A94}" type="slidenum">
              <a:rPr kumimoji="1" lang="ja-JP" altLang="en-US" smtClean="0"/>
              <a:pPr/>
              <a:t>18</a:t>
            </a:fld>
            <a:endParaRPr kumimoji="1" lang="ja-JP" altLang="en-US"/>
          </a:p>
        </p:txBody>
      </p:sp>
    </p:spTree>
    <p:extLst>
      <p:ext uri="{BB962C8B-B14F-4D97-AF65-F5344CB8AC3E}">
        <p14:creationId xmlns:p14="http://schemas.microsoft.com/office/powerpoint/2010/main" val="17304992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内容は以下</a:t>
            </a:r>
            <a:r>
              <a:rPr kumimoji="1" lang="ja-JP" altLang="en-US" dirty="0" smtClean="0"/>
              <a:t>の８つ</a:t>
            </a:r>
            <a:r>
              <a:rPr kumimoji="1" lang="ja-JP" altLang="en-US" dirty="0" smtClean="0"/>
              <a:t>の項目で構成しました。★　</a:t>
            </a:r>
            <a:endParaRPr kumimoji="1" lang="en-US" altLang="ja-JP" dirty="0" smtClean="0"/>
          </a:p>
          <a:p>
            <a:endParaRPr kumimoji="1" lang="en-US" altLang="ja-JP" dirty="0" smtClean="0"/>
          </a:p>
          <a:p>
            <a:r>
              <a:rPr kumimoji="1" lang="ja-JP" altLang="en-US" dirty="0" smtClean="0"/>
              <a:t>（★＝パワーポイントのアニメーションおよび次のスライドへ進めるためのタイミングを示しています。）</a:t>
            </a:r>
          </a:p>
          <a:p>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日付プレースホルダー 3"/>
          <p:cNvSpPr>
            <a:spLocks noGrp="1"/>
          </p:cNvSpPr>
          <p:nvPr>
            <p:ph type="dt" idx="10"/>
          </p:nvPr>
        </p:nvSpPr>
        <p:spPr/>
        <p:txBody>
          <a:bodyPr/>
          <a:lstStyle/>
          <a:p>
            <a:endParaRPr lang="ja-JP" altLang="en-US">
              <a:solidFill>
                <a:prstClr val="black"/>
              </a:solidFill>
            </a:endParaRPr>
          </a:p>
        </p:txBody>
      </p:sp>
      <p:sp>
        <p:nvSpPr>
          <p:cNvPr id="5" name="スライド番号プレースホルダー 4"/>
          <p:cNvSpPr>
            <a:spLocks noGrp="1"/>
          </p:cNvSpPr>
          <p:nvPr>
            <p:ph type="sldNum" sz="quarter" idx="11"/>
          </p:nvPr>
        </p:nvSpPr>
        <p:spPr/>
        <p:txBody>
          <a:bodyPr/>
          <a:lstStyle/>
          <a:p>
            <a:fld id="{6E92DFD2-C2D9-4BD0-9E1F-271ABB160A94}"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2197208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生活単元学習とは、教育課程の「各教科等を合わせた指導」に位置付いていて、知的障害学級や知的障害特別支援学校における中心となる指導形態です。</a:t>
            </a:r>
            <a:endParaRPr kumimoji="1" lang="en-US" altLang="ja-JP" dirty="0" smtClean="0"/>
          </a:p>
          <a:p>
            <a:endParaRPr kumimoji="1" lang="ja-JP" altLang="en-US" dirty="0" smtClean="0"/>
          </a:p>
          <a:p>
            <a:r>
              <a:rPr kumimoji="1" lang="ja-JP" altLang="en-US" dirty="0" smtClean="0">
                <a:latin typeface="ＭＳ Ｐゴシック" pitchFamily="50" charset="-128"/>
                <a:ea typeface="ＭＳ Ｐゴシック" pitchFamily="50" charset="-128"/>
              </a:rPr>
              <a:t>★</a:t>
            </a:r>
            <a:r>
              <a:rPr kumimoji="1" lang="zh-TW" altLang="en-US" dirty="0" smtClean="0">
                <a:latin typeface="ＭＳ Ｐゴシック" pitchFamily="50" charset="-128"/>
                <a:ea typeface="ＭＳ Ｐゴシック" pitchFamily="50" charset="-128"/>
              </a:rPr>
              <a:t>特別支援学校学習指導要領解説</a:t>
            </a:r>
            <a:r>
              <a:rPr kumimoji="1" lang="ja-JP" altLang="en-US" dirty="0" smtClean="0">
                <a:latin typeface="ＭＳ Ｐゴシック" pitchFamily="50" charset="-128"/>
                <a:ea typeface="ＭＳ Ｐゴシック" pitchFamily="50" charset="-128"/>
              </a:rPr>
              <a:t>には、</a:t>
            </a:r>
            <a:endParaRPr kumimoji="1" lang="en-US" altLang="ja-JP" dirty="0" smtClean="0">
              <a:latin typeface="ＭＳ Ｐゴシック" pitchFamily="50" charset="-128"/>
              <a:ea typeface="ＭＳ Ｐゴシック" pitchFamily="50" charset="-128"/>
            </a:endParaRPr>
          </a:p>
          <a:p>
            <a:endParaRPr kumimoji="1" lang="en-US" altLang="ja-JP" dirty="0" smtClean="0">
              <a:latin typeface="ＭＳ Ｐゴシック" pitchFamily="50" charset="-128"/>
              <a:ea typeface="ＭＳ Ｐゴシック" pitchFamily="50" charset="-128"/>
            </a:endParaRPr>
          </a:p>
          <a:p>
            <a:r>
              <a:rPr kumimoji="1" lang="ja-JP" altLang="en-US" dirty="0" smtClean="0"/>
              <a:t>「生活単元学習は、児童生徒が生活上の目標を達成したり、課題を解決したりするために、一連の活動を組織的に経験することによって、自立的な生活に必要な事柄を実際的・総合的に学習するものである」　と述べられています。</a:t>
            </a:r>
            <a:endParaRPr kumimoji="1" lang="en-US" altLang="ja-JP" dirty="0" smtClean="0"/>
          </a:p>
          <a:p>
            <a:endParaRPr kumimoji="1" lang="en-US" altLang="ja-JP" dirty="0" smtClean="0"/>
          </a:p>
          <a:p>
            <a:r>
              <a:rPr kumimoji="1" lang="ja-JP" altLang="en-US" dirty="0" smtClean="0"/>
              <a:t>ここで大切なのは、まず「生活上の目標を達成したり、課題を解決したり」と述べられている点と、「自立的な生活に必要な事柄を学習するもの」</a:t>
            </a:r>
            <a:endParaRPr kumimoji="1" lang="en-US" altLang="ja-JP" dirty="0" smtClean="0"/>
          </a:p>
          <a:p>
            <a:r>
              <a:rPr kumimoji="1" lang="ja-JP" altLang="en-US" dirty="0" smtClean="0"/>
              <a:t>と述べられている点です。</a:t>
            </a:r>
            <a:endParaRPr kumimoji="1" lang="en-US" altLang="ja-JP" dirty="0" smtClean="0"/>
          </a:p>
          <a:p>
            <a:endParaRPr kumimoji="1" lang="en-US" altLang="ja-JP" dirty="0" smtClean="0"/>
          </a:p>
          <a:p>
            <a:r>
              <a:rPr kumimoji="1" lang="ja-JP" altLang="en-US" dirty="0" smtClean="0"/>
              <a:t>★すなわち生活単元学習とは、まず「</a:t>
            </a:r>
            <a:r>
              <a:rPr lang="ja-JP" altLang="en-US" dirty="0" smtClean="0"/>
              <a:t>生活上の目標を達成したり、課題を解決したりすること</a:t>
            </a:r>
            <a:r>
              <a:rPr kumimoji="1" lang="ja-JP" altLang="en-US" dirty="0" smtClean="0"/>
              <a:t>　」といえます。</a:t>
            </a:r>
          </a:p>
          <a:p>
            <a:endParaRPr kumimoji="1" lang="en-US" altLang="ja-JP" dirty="0" smtClean="0"/>
          </a:p>
          <a:p>
            <a:r>
              <a:rPr kumimoji="1" lang="ja-JP" altLang="en-US" dirty="0" smtClean="0"/>
              <a:t>まずは、子どもたちと共有できる、明確で達成可能な生活上の目標を決め出すことが大切です。</a:t>
            </a:r>
            <a:endParaRPr kumimoji="1" lang="en-US" altLang="ja-JP" dirty="0" smtClean="0"/>
          </a:p>
          <a:p>
            <a:r>
              <a:rPr kumimoji="1" lang="ja-JP" altLang="en-US" dirty="0" smtClean="0"/>
              <a:t>そして、その目標に沿って、その達成に必要な内容を、自然な流れで組織するものであります。★</a:t>
            </a:r>
            <a:endParaRPr kumimoji="1" lang="en-US" altLang="ja-JP" dirty="0" smtClean="0"/>
          </a:p>
          <a:p>
            <a:endParaRPr kumimoji="1" lang="en-US" altLang="ja-JP" dirty="0" smtClean="0"/>
          </a:p>
          <a:p>
            <a:endParaRPr kumimoji="1" lang="ja-JP" altLang="en-US" dirty="0" smtClean="0"/>
          </a:p>
          <a:p>
            <a:endParaRPr kumimoji="1" lang="ja-JP" altLang="en-US" dirty="0"/>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6E92DFD2-C2D9-4BD0-9E1F-271ABB160A94}" type="slidenum">
              <a:rPr kumimoji="1" lang="ja-JP" altLang="en-US" smtClean="0"/>
              <a:pPr/>
              <a:t>3</a:t>
            </a:fld>
            <a:endParaRPr kumimoji="1" lang="ja-JP" altLang="en-US"/>
          </a:p>
        </p:txBody>
      </p:sp>
    </p:spTree>
    <p:extLst>
      <p:ext uri="{BB962C8B-B14F-4D97-AF65-F5344CB8AC3E}">
        <p14:creationId xmlns:p14="http://schemas.microsoft.com/office/powerpoint/2010/main" val="3183471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また、生活単元学習は、児童生徒が興味・関心にねざした活動に、力を発揮し、主体的に取り組み、成功経験を重ねていくことを通して「生きる力」つけていいます。</a:t>
            </a:r>
            <a:endParaRPr kumimoji="1" lang="en-US" altLang="ja-JP" dirty="0" smtClean="0"/>
          </a:p>
          <a:p>
            <a:endParaRPr kumimoji="1" lang="en-US" altLang="ja-JP" dirty="0" smtClean="0"/>
          </a:p>
          <a:p>
            <a:r>
              <a:rPr kumimoji="1" lang="ja-JP" altLang="en-US" dirty="0" smtClean="0"/>
              <a:t>そして、実際の生活から発展し、身に付けた内容が生活に生かされます。</a:t>
            </a:r>
          </a:p>
          <a:p>
            <a:endParaRPr kumimoji="1" lang="en-US" altLang="ja-JP" dirty="0" smtClean="0"/>
          </a:p>
          <a:p>
            <a:r>
              <a:rPr kumimoji="1" lang="ja-JP" altLang="en-US" dirty="0" smtClean="0"/>
              <a:t>よって「自立的な生活に必要な事柄」を学ぶことができる学習なのです。</a:t>
            </a:r>
          </a:p>
          <a:p>
            <a:endParaRPr kumimoji="1" lang="en-US" altLang="ja-JP" dirty="0" smtClean="0"/>
          </a:p>
          <a:p>
            <a:r>
              <a:rPr kumimoji="1" lang="ja-JP" altLang="en-US" dirty="0" smtClean="0"/>
              <a:t>★生活単元学習では、広範囲に各教科等の内容が扱われます。</a:t>
            </a:r>
          </a:p>
          <a:p>
            <a:endParaRPr kumimoji="1" lang="ja-JP" altLang="en-US" dirty="0" smtClean="0"/>
          </a:p>
          <a:p>
            <a:r>
              <a:rPr kumimoji="1" lang="ja-JP" altLang="en-US" dirty="0" smtClean="0"/>
              <a:t>しかし、各教科等の内容を習得するための単なる手段ではなく、</a:t>
            </a:r>
            <a:endParaRPr kumimoji="1" lang="en-US" altLang="ja-JP" dirty="0" smtClean="0"/>
          </a:p>
          <a:p>
            <a:endParaRPr kumimoji="1" lang="ja-JP" altLang="en-US" dirty="0" smtClean="0"/>
          </a:p>
          <a:p>
            <a:r>
              <a:rPr kumimoji="1" lang="ja-JP" altLang="en-US" dirty="0" smtClean="0"/>
              <a:t>生活上の目標達成のための活動に取り組み、その結果として教科等の内容を習得するものであります。</a:t>
            </a:r>
          </a:p>
          <a:p>
            <a:endParaRPr kumimoji="1" lang="ja-JP" altLang="en-US" dirty="0" smtClean="0"/>
          </a:p>
          <a:p>
            <a:endParaRPr kumimoji="1" lang="ja-JP" altLang="en-US" dirty="0" smtClean="0"/>
          </a:p>
          <a:p>
            <a:endParaRPr kumimoji="1" lang="en-US" altLang="ja-JP" dirty="0" smtClean="0"/>
          </a:p>
          <a:p>
            <a:endParaRPr kumimoji="1" lang="ja-JP" altLang="en-US" dirty="0"/>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6E92DFD2-C2D9-4BD0-9E1F-271ABB160A94}" type="slidenum">
              <a:rPr kumimoji="1" lang="ja-JP" altLang="en-US" smtClean="0"/>
              <a:pPr/>
              <a:t>4</a:t>
            </a:fld>
            <a:endParaRPr kumimoji="1" lang="ja-JP" altLang="en-US"/>
          </a:p>
        </p:txBody>
      </p:sp>
    </p:spTree>
    <p:extLst>
      <p:ext uri="{BB962C8B-B14F-4D97-AF65-F5344CB8AC3E}">
        <p14:creationId xmlns:p14="http://schemas.microsoft.com/office/powerpoint/2010/main" val="218028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dirty="0" smtClean="0"/>
          </a:p>
          <a:p>
            <a:r>
              <a:rPr kumimoji="1" lang="ja-JP" altLang="en-US" dirty="0" smtClean="0"/>
              <a:t>　</a:t>
            </a:r>
            <a:endParaRPr kumimoji="1" lang="en-US" altLang="ja-JP" dirty="0" smtClean="0"/>
          </a:p>
          <a:p>
            <a:r>
              <a:rPr kumimoji="1" lang="ja-JP" altLang="en-US" dirty="0" smtClean="0"/>
              <a:t>生活単元学習はこの「プロセス」のように進めて行きます。まずは、実態把握をしっかりして、単元終末まで見通しをもって構想を立てなくてはいけません。★</a:t>
            </a:r>
            <a:endParaRPr kumimoji="1" lang="ja-JP" altLang="en-US" dirty="0"/>
          </a:p>
        </p:txBody>
      </p:sp>
      <p:sp>
        <p:nvSpPr>
          <p:cNvPr id="4" name="日付プレースホルダ 3"/>
          <p:cNvSpPr>
            <a:spLocks noGrp="1"/>
          </p:cNvSpPr>
          <p:nvPr>
            <p:ph type="dt" idx="10"/>
          </p:nvPr>
        </p:nvSpPr>
        <p:spPr/>
        <p:txBody>
          <a:bodyPr/>
          <a:lstStyle/>
          <a:p>
            <a:endParaRPr lang="ja-JP" altLang="en-US">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b="0" dirty="0" smtClean="0">
                <a:solidFill>
                  <a:prstClr val="black"/>
                </a:solidFill>
                <a:latin typeface="+mn-ea"/>
                <a:ea typeface="+mn-ea"/>
              </a:rPr>
              <a:t>児童生徒のその時期の生活と意識を「興味・関心」を中心に、学校生活を空間環境と時間環境の２つの視点で見てみてはどうでしょう。</a:t>
            </a:r>
            <a:endParaRPr lang="en-US" altLang="ja-JP" sz="1200" b="0" dirty="0" smtClean="0">
              <a:solidFill>
                <a:prstClr val="black"/>
              </a:solidFill>
              <a:latin typeface="+mn-ea"/>
              <a:ea typeface="+mn-ea"/>
            </a:endParaRPr>
          </a:p>
          <a:p>
            <a:endParaRPr lang="en-US" altLang="ja-JP" sz="1200" b="0" dirty="0" smtClean="0">
              <a:solidFill>
                <a:prstClr val="black"/>
              </a:solidFill>
              <a:latin typeface="+mn-ea"/>
              <a:ea typeface="+mn-ea"/>
            </a:endParaRPr>
          </a:p>
          <a:p>
            <a:r>
              <a:rPr lang="ja-JP" altLang="en-US" sz="1200" b="0" dirty="0" smtClean="0">
                <a:solidFill>
                  <a:prstClr val="black"/>
                </a:solidFill>
                <a:latin typeface="+mn-ea"/>
                <a:ea typeface="+mn-ea"/>
              </a:rPr>
              <a:t>学校の中で、どのようなことに興味・関心をもって生活しているのか見えてくるのではないでしょうか。</a:t>
            </a:r>
            <a:endParaRPr lang="en-US" altLang="ja-JP" sz="1200" b="0" dirty="0" smtClean="0">
              <a:solidFill>
                <a:prstClr val="black"/>
              </a:solidFill>
              <a:latin typeface="+mn-ea"/>
              <a:ea typeface="+mn-ea"/>
            </a:endParaRPr>
          </a:p>
          <a:p>
            <a:endParaRPr lang="en-US" altLang="ja-JP" sz="1200" b="0" dirty="0" smtClean="0">
              <a:solidFill>
                <a:prstClr val="black"/>
              </a:solidFill>
              <a:latin typeface="+mn-ea"/>
              <a:ea typeface="+mn-ea"/>
            </a:endParaRPr>
          </a:p>
          <a:p>
            <a:r>
              <a:rPr lang="ja-JP" altLang="en-US" sz="1200" b="0" dirty="0" smtClean="0">
                <a:solidFill>
                  <a:prstClr val="black"/>
                </a:solidFill>
                <a:latin typeface="+mn-ea"/>
                <a:ea typeface="+mn-ea"/>
              </a:rPr>
              <a:t>そこに、個別の指導計画のこれら４つの項目に記述されている事柄を加味すると、実態把握もより確かなものになります。　</a:t>
            </a:r>
            <a:r>
              <a:rPr lang="ja-JP" altLang="en-US" sz="1400" b="0" dirty="0" smtClean="0">
                <a:solidFill>
                  <a:prstClr val="black"/>
                </a:solidFill>
                <a:latin typeface="+mn-ea"/>
                <a:ea typeface="+mn-ea"/>
              </a:rPr>
              <a:t>　</a:t>
            </a:r>
            <a:endParaRPr kumimoji="1" lang="ja-JP" altLang="en-US" b="0" dirty="0">
              <a:latin typeface="+mn-ea"/>
              <a:ea typeface="+mn-ea"/>
            </a:endParaRPr>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6E92DFD2-C2D9-4BD0-9E1F-271ABB160A94}" type="slidenum">
              <a:rPr kumimoji="1" lang="ja-JP" altLang="en-US" smtClean="0"/>
              <a:pPr/>
              <a:t>6</a:t>
            </a:fld>
            <a:endParaRPr kumimoji="1" lang="ja-JP" altLang="en-US"/>
          </a:p>
        </p:txBody>
      </p:sp>
    </p:spTree>
    <p:extLst>
      <p:ext uri="{BB962C8B-B14F-4D97-AF65-F5344CB8AC3E}">
        <p14:creationId xmlns:p14="http://schemas.microsoft.com/office/powerpoint/2010/main" val="19263987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資料４「生活上の目標の考え方」です。</a:t>
            </a:r>
            <a:endParaRPr kumimoji="1" lang="en-US" altLang="ja-JP" dirty="0" smtClean="0"/>
          </a:p>
          <a:p>
            <a:endParaRPr kumimoji="1" lang="ja-JP" altLang="en-US" dirty="0" smtClean="0"/>
          </a:p>
          <a:p>
            <a:r>
              <a:rPr kumimoji="1" lang="ja-JP" altLang="en-US" dirty="0" smtClean="0"/>
              <a:t>生活上の目標とは子どもの側から考えると、先生と一緒に取り組む日々確認する「合言葉」となります。</a:t>
            </a:r>
            <a:endParaRPr kumimoji="1" lang="en-US" altLang="ja-JP" dirty="0" smtClean="0"/>
          </a:p>
          <a:p>
            <a:endParaRPr kumimoji="1" lang="ja-JP" altLang="en-US" dirty="0" smtClean="0"/>
          </a:p>
          <a:p>
            <a:r>
              <a:rPr kumimoji="1" lang="ja-JP" altLang="en-US" dirty="0" smtClean="0"/>
              <a:t>ですから、子どもにとっても分かりやすい具体的なものであることが必要になります。</a:t>
            </a:r>
            <a:endParaRPr kumimoji="1" lang="en-US" altLang="ja-JP" dirty="0" smtClean="0"/>
          </a:p>
          <a:p>
            <a:endParaRPr kumimoji="1" lang="ja-JP" altLang="en-US" dirty="0" smtClean="0"/>
          </a:p>
          <a:p>
            <a:r>
              <a:rPr kumimoji="1" lang="ja-JP" altLang="en-US" dirty="0" smtClean="0"/>
              <a:t>６つの望ましい条件を示しより分かりやすい目標の設定について述べられてます。</a:t>
            </a:r>
            <a:endParaRPr kumimoji="1" lang="en-US" altLang="ja-JP" dirty="0" smtClean="0"/>
          </a:p>
          <a:p>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dirty="0" smtClean="0">
                <a:solidFill>
                  <a:srgbClr val="FF0000"/>
                </a:solidFill>
              </a:rPr>
              <a:t>生活上の目標</a:t>
            </a:r>
            <a:r>
              <a:rPr lang="ja-JP" altLang="en-US" sz="1200" b="0" dirty="0" smtClean="0">
                <a:solidFill>
                  <a:prstClr val="black"/>
                </a:solidFill>
              </a:rPr>
              <a:t>がはっきりした、</a:t>
            </a:r>
            <a:r>
              <a:rPr lang="ja-JP" altLang="en-US" sz="1200" b="0" dirty="0" smtClean="0">
                <a:solidFill>
                  <a:srgbClr val="FF0000"/>
                </a:solidFill>
              </a:rPr>
              <a:t>達成可能な</a:t>
            </a:r>
            <a:r>
              <a:rPr lang="ja-JP" altLang="en-US" sz="1200" b="0" dirty="0" smtClean="0">
                <a:solidFill>
                  <a:prstClr val="black"/>
                </a:solidFill>
              </a:rPr>
              <a:t>、わかりやすい単元名を設定したいものです。</a:t>
            </a:r>
            <a:r>
              <a:rPr kumimoji="1" lang="ja-JP" altLang="en-US" dirty="0" smtClean="0"/>
              <a:t>★</a:t>
            </a:r>
          </a:p>
          <a:p>
            <a:endParaRPr kumimoji="1" lang="ja-JP" altLang="en-US" dirty="0"/>
          </a:p>
        </p:txBody>
      </p:sp>
      <p:sp>
        <p:nvSpPr>
          <p:cNvPr id="4" name="日付プレースホルダー 3"/>
          <p:cNvSpPr>
            <a:spLocks noGrp="1"/>
          </p:cNvSpPr>
          <p:nvPr>
            <p:ph type="dt" idx="10"/>
          </p:nvPr>
        </p:nvSpPr>
        <p:spPr/>
        <p:txBody>
          <a:bodyPr/>
          <a:lstStyle/>
          <a:p>
            <a:endParaRPr lang="ja-JP" altLang="en-US">
              <a:solidFill>
                <a:prstClr val="black"/>
              </a:solidFill>
            </a:endParaRPr>
          </a:p>
        </p:txBody>
      </p:sp>
    </p:spTree>
    <p:extLst>
      <p:ext uri="{BB962C8B-B14F-4D97-AF65-F5344CB8AC3E}">
        <p14:creationId xmlns:p14="http://schemas.microsoft.com/office/powerpoint/2010/main" val="3328067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生活単元学習の中で、ぜひ、意識して取り組みたい４つの活動です。</a:t>
            </a:r>
            <a:endParaRPr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latin typeface="+mn-ea"/>
              </a:rPr>
              <a:t>この４つの活動を生活単元学習の中で、具体的に取り入れられるように単元構想をしたいものです。</a:t>
            </a:r>
            <a:endParaRPr lang="en-US" altLang="ja-JP" sz="1200" dirty="0" smtClean="0">
              <a:latin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この４つの活動を取り入れていくことその積み重ねが、「作業学習」や将来の働くことへの意欲につながる</a:t>
            </a:r>
            <a:r>
              <a:rPr lang="ja-JP" altLang="en-US" sz="1200" dirty="0" smtClean="0">
                <a:latin typeface="+mn-ea"/>
              </a:rPr>
              <a:t>。</a:t>
            </a:r>
            <a:endParaRPr lang="en-US" altLang="ja-JP" sz="1200" dirty="0" smtClean="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小学校段階からのキャリア教育にもなっていく。</a:t>
            </a:r>
            <a:endParaRPr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dirty="0" smtClean="0">
              <a:latin typeface="+mn-ea"/>
            </a:endParaRPr>
          </a:p>
          <a:p>
            <a:endParaRPr kumimoji="1" lang="ja-JP" altLang="en-US" dirty="0"/>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6E92DFD2-C2D9-4BD0-9E1F-271ABB160A94}" type="slidenum">
              <a:rPr kumimoji="1" lang="ja-JP" altLang="en-US" smtClean="0"/>
              <a:pPr/>
              <a:t>8</a:t>
            </a:fld>
            <a:endParaRPr kumimoji="1" lang="ja-JP" altLang="en-US"/>
          </a:p>
        </p:txBody>
      </p:sp>
    </p:spTree>
    <p:extLst>
      <p:ext uri="{BB962C8B-B14F-4D97-AF65-F5344CB8AC3E}">
        <p14:creationId xmlns:p14="http://schemas.microsoft.com/office/powerpoint/2010/main" val="4669084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latin typeface="+mn-ea"/>
                <a:ea typeface="+mn-ea"/>
              </a:rPr>
              <a:t>小学校では、以下のような題材が例として考えられます。</a:t>
            </a:r>
            <a:endParaRPr kumimoji="1" lang="en-US" altLang="ja-JP" dirty="0" smtClean="0">
              <a:latin typeface="+mn-ea"/>
              <a:ea typeface="+mn-ea"/>
            </a:endParaRPr>
          </a:p>
          <a:p>
            <a:endParaRPr kumimoji="1" lang="en-US" altLang="ja-JP" dirty="0" smtClean="0">
              <a:latin typeface="+mn-ea"/>
              <a:ea typeface="+mn-ea"/>
            </a:endParaRPr>
          </a:p>
          <a:p>
            <a:pPr eaLnBrk="1" fontAlgn="auto" hangingPunct="1">
              <a:spcAft>
                <a:spcPts val="0"/>
              </a:spcAft>
              <a:buFont typeface="Arial" pitchFamily="34" charset="0"/>
              <a:buNone/>
              <a:defRPr/>
            </a:pPr>
            <a:r>
              <a:rPr kumimoji="1" lang="ja-JP" altLang="en-US" dirty="0" smtClean="0">
                <a:latin typeface="+mn-ea"/>
                <a:ea typeface="+mn-ea"/>
              </a:rPr>
              <a:t>大切なのは、</a:t>
            </a:r>
            <a:r>
              <a:rPr lang="ja-JP" altLang="en-US" sz="1200" dirty="0" smtClean="0">
                <a:solidFill>
                  <a:srgbClr val="FF0000"/>
                </a:solidFill>
                <a:latin typeface="+mn-ea"/>
                <a:ea typeface="+mn-ea"/>
              </a:rPr>
              <a:t>「私（先生）はこんなことしたい」ではなく、</a:t>
            </a:r>
            <a:endParaRPr lang="en-US" altLang="ja-JP" sz="1200" dirty="0" smtClean="0">
              <a:solidFill>
                <a:srgbClr val="FF0000"/>
              </a:solidFill>
              <a:latin typeface="+mn-ea"/>
              <a:ea typeface="+mn-ea"/>
            </a:endParaRPr>
          </a:p>
          <a:p>
            <a:pPr eaLnBrk="1" fontAlgn="auto" hangingPunct="1">
              <a:spcAft>
                <a:spcPts val="0"/>
              </a:spcAft>
              <a:buFont typeface="Arial" pitchFamily="34" charset="0"/>
              <a:buNone/>
              <a:defRPr/>
            </a:pPr>
            <a:endParaRPr lang="en-US" altLang="ja-JP" sz="1200" dirty="0" smtClean="0">
              <a:solidFill>
                <a:srgbClr val="FF0000"/>
              </a:solidFill>
              <a:latin typeface="+mn-ea"/>
              <a:ea typeface="+mn-ea"/>
            </a:endParaRPr>
          </a:p>
          <a:p>
            <a:pPr eaLnBrk="1" fontAlgn="auto" hangingPunct="1">
              <a:spcAft>
                <a:spcPts val="0"/>
              </a:spcAft>
              <a:buFont typeface="Arial" pitchFamily="34" charset="0"/>
              <a:buNone/>
              <a:defRPr/>
            </a:pPr>
            <a:r>
              <a:rPr lang="ja-JP" altLang="en-US" sz="1200" dirty="0" smtClean="0">
                <a:solidFill>
                  <a:srgbClr val="FF0000"/>
                </a:solidFill>
                <a:latin typeface="+mn-ea"/>
                <a:ea typeface="+mn-ea"/>
              </a:rPr>
              <a:t>「みんな（子どもと自分）でこんなことをしたい！」という複数形主語で考えたいということです。</a:t>
            </a:r>
          </a:p>
          <a:p>
            <a:pPr eaLnBrk="1" fontAlgn="auto" hangingPunct="1">
              <a:spcAft>
                <a:spcPts val="0"/>
              </a:spcAft>
              <a:buFont typeface="Arial" pitchFamily="34" charset="0"/>
              <a:buNone/>
              <a:defRPr/>
            </a:pPr>
            <a:endParaRPr lang="en-US" altLang="ja-JP" sz="800" dirty="0" smtClean="0">
              <a:solidFill>
                <a:srgbClr val="FF0000"/>
              </a:solidFill>
              <a:latin typeface="+mn-ea"/>
              <a:ea typeface="+mn-ea"/>
            </a:endParaRPr>
          </a:p>
          <a:p>
            <a:endParaRPr kumimoji="1" lang="ja-JP" altLang="en-US" dirty="0">
              <a:latin typeface="+mn-ea"/>
              <a:ea typeface="+mn-ea"/>
            </a:endParaRPr>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6E92DFD2-C2D9-4BD0-9E1F-271ABB160A94}" type="slidenum">
              <a:rPr kumimoji="1" lang="ja-JP" altLang="en-US" smtClean="0"/>
              <a:pPr/>
              <a:t>9</a:t>
            </a:fld>
            <a:endParaRPr kumimoji="1" lang="ja-JP" altLang="en-US"/>
          </a:p>
        </p:txBody>
      </p:sp>
    </p:spTree>
    <p:extLst>
      <p:ext uri="{BB962C8B-B14F-4D97-AF65-F5344CB8AC3E}">
        <p14:creationId xmlns:p14="http://schemas.microsoft.com/office/powerpoint/2010/main" val="3992694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75AAF04-7C8D-40EE-A09A-7DD4AFDAAAD1}" type="datetimeFigureOut">
              <a:rPr kumimoji="1" lang="ja-JP" altLang="en-US" smtClean="0"/>
              <a:pPr/>
              <a:t>2015/3/6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C573C9-F5C2-4160-A794-BBB2A3F0CCEA}" type="slidenum">
              <a:rPr kumimoji="1" lang="ja-JP" altLang="en-US" smtClean="0"/>
              <a:pPr/>
              <a:t>‹#›</a:t>
            </a:fld>
            <a:endParaRPr kumimoji="1" lang="ja-JP" altLang="en-US"/>
          </a:p>
        </p:txBody>
      </p:sp>
    </p:spTree>
    <p:extLst>
      <p:ext uri="{BB962C8B-B14F-4D97-AF65-F5344CB8AC3E}">
        <p14:creationId xmlns:p14="http://schemas.microsoft.com/office/powerpoint/2010/main" val="3967584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5AAF04-7C8D-40EE-A09A-7DD4AFDAAAD1}" type="datetimeFigureOut">
              <a:rPr kumimoji="1" lang="ja-JP" altLang="en-US" smtClean="0"/>
              <a:pPr/>
              <a:t>2015/3/6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C573C9-F5C2-4160-A794-BBB2A3F0CCEA}" type="slidenum">
              <a:rPr kumimoji="1" lang="ja-JP" altLang="en-US" smtClean="0"/>
              <a:pPr/>
              <a:t>‹#›</a:t>
            </a:fld>
            <a:endParaRPr kumimoji="1" lang="ja-JP" altLang="en-US"/>
          </a:p>
        </p:txBody>
      </p:sp>
    </p:spTree>
    <p:extLst>
      <p:ext uri="{BB962C8B-B14F-4D97-AF65-F5344CB8AC3E}">
        <p14:creationId xmlns:p14="http://schemas.microsoft.com/office/powerpoint/2010/main" val="118139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5AAF04-7C8D-40EE-A09A-7DD4AFDAAAD1}" type="datetimeFigureOut">
              <a:rPr kumimoji="1" lang="ja-JP" altLang="en-US" smtClean="0"/>
              <a:pPr/>
              <a:t>2015/3/6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C573C9-F5C2-4160-A794-BBB2A3F0CCEA}" type="slidenum">
              <a:rPr kumimoji="1" lang="ja-JP" altLang="en-US" smtClean="0"/>
              <a:pPr/>
              <a:t>‹#›</a:t>
            </a:fld>
            <a:endParaRPr kumimoji="1" lang="ja-JP" altLang="en-US"/>
          </a:p>
        </p:txBody>
      </p:sp>
    </p:spTree>
    <p:extLst>
      <p:ext uri="{BB962C8B-B14F-4D97-AF65-F5344CB8AC3E}">
        <p14:creationId xmlns:p14="http://schemas.microsoft.com/office/powerpoint/2010/main" val="38918099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r>
              <a:rPr lang="en-US" altLang="ja-JP" smtClean="0">
                <a:solidFill>
                  <a:prstClr val="black">
                    <a:tint val="75000"/>
                  </a:prstClr>
                </a:solidFill>
              </a:rPr>
              <a:t>2010/6/30</a:t>
            </a: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CDCDD90-A98B-4B3A-9D2C-69985E729FC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99837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lang="en-US" altLang="ja-JP" smtClean="0">
                <a:solidFill>
                  <a:prstClr val="black">
                    <a:tint val="75000"/>
                  </a:prstClr>
                </a:solidFill>
              </a:rPr>
              <a:t>2010/6/30</a:t>
            </a: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CDCDD90-A98B-4B3A-9D2C-69985E729FC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968689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r>
              <a:rPr lang="en-US" altLang="ja-JP" smtClean="0">
                <a:solidFill>
                  <a:prstClr val="black">
                    <a:tint val="75000"/>
                  </a:prstClr>
                </a:solidFill>
              </a:rPr>
              <a:t>2010/6/30</a:t>
            </a: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CDCDD90-A98B-4B3A-9D2C-69985E729FC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656583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r>
              <a:rPr lang="en-US" altLang="ja-JP" smtClean="0">
                <a:solidFill>
                  <a:prstClr val="black">
                    <a:tint val="75000"/>
                  </a:prstClr>
                </a:solidFill>
              </a:rPr>
              <a:t>2010/6/30</a:t>
            </a:r>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CDCDD90-A98B-4B3A-9D2C-69985E729FC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076550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r>
              <a:rPr lang="en-US" altLang="ja-JP" smtClean="0">
                <a:solidFill>
                  <a:prstClr val="black">
                    <a:tint val="75000"/>
                  </a:prstClr>
                </a:solidFill>
              </a:rPr>
              <a:t>2010/6/30</a:t>
            </a:r>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3CDCDD90-A98B-4B3A-9D2C-69985E729FC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409803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r>
              <a:rPr lang="en-US" altLang="ja-JP" smtClean="0">
                <a:solidFill>
                  <a:prstClr val="black">
                    <a:tint val="75000"/>
                  </a:prstClr>
                </a:solidFill>
              </a:rPr>
              <a:t>2010/6/30</a:t>
            </a:r>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3CDCDD90-A98B-4B3A-9D2C-69985E729FC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597454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lang="en-US" altLang="ja-JP" smtClean="0">
                <a:solidFill>
                  <a:prstClr val="black">
                    <a:tint val="75000"/>
                  </a:prstClr>
                </a:solidFill>
              </a:rPr>
              <a:t>2010/6/30</a:t>
            </a:r>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3CDCDD90-A98B-4B3A-9D2C-69985E729FC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158930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lang="en-US" altLang="ja-JP" smtClean="0">
                <a:solidFill>
                  <a:prstClr val="black">
                    <a:tint val="75000"/>
                  </a:prstClr>
                </a:solidFill>
              </a:rPr>
              <a:t>2010/6/30</a:t>
            </a:r>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CDCDD90-A98B-4B3A-9D2C-69985E729FC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08319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5AAF04-7C8D-40EE-A09A-7DD4AFDAAAD1}" type="datetimeFigureOut">
              <a:rPr kumimoji="1" lang="ja-JP" altLang="en-US" smtClean="0"/>
              <a:pPr/>
              <a:t>2015/3/6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C573C9-F5C2-4160-A794-BBB2A3F0CCEA}" type="slidenum">
              <a:rPr kumimoji="1" lang="ja-JP" altLang="en-US" smtClean="0"/>
              <a:pPr/>
              <a:t>‹#›</a:t>
            </a:fld>
            <a:endParaRPr kumimoji="1" lang="ja-JP" altLang="en-US"/>
          </a:p>
        </p:txBody>
      </p:sp>
    </p:spTree>
    <p:extLst>
      <p:ext uri="{BB962C8B-B14F-4D97-AF65-F5344CB8AC3E}">
        <p14:creationId xmlns:p14="http://schemas.microsoft.com/office/powerpoint/2010/main" val="25604013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lang="en-US" altLang="ja-JP" smtClean="0">
                <a:solidFill>
                  <a:prstClr val="black">
                    <a:tint val="75000"/>
                  </a:prstClr>
                </a:solidFill>
              </a:rPr>
              <a:t>2010/6/30</a:t>
            </a:r>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CDCDD90-A98B-4B3A-9D2C-69985E729FC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527456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lang="en-US" altLang="ja-JP" smtClean="0">
                <a:solidFill>
                  <a:prstClr val="black">
                    <a:tint val="75000"/>
                  </a:prstClr>
                </a:solidFill>
              </a:rPr>
              <a:t>2010/6/30</a:t>
            </a: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CDCDD90-A98B-4B3A-9D2C-69985E729FC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729129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lang="en-US" altLang="ja-JP" smtClean="0">
                <a:solidFill>
                  <a:prstClr val="black">
                    <a:tint val="75000"/>
                  </a:prstClr>
                </a:solidFill>
              </a:rPr>
              <a:t>2010/6/30</a:t>
            </a: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CDCDD90-A98B-4B3A-9D2C-69985E729FC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520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315595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060230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250728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159388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937799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920627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5621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75AAF04-7C8D-40EE-A09A-7DD4AFDAAAD1}" type="datetimeFigureOut">
              <a:rPr kumimoji="1" lang="ja-JP" altLang="en-US" smtClean="0"/>
              <a:pPr/>
              <a:t>2015/3/6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EC573C9-F5C2-4160-A794-BBB2A3F0CCEA}" type="slidenum">
              <a:rPr kumimoji="1" lang="ja-JP" altLang="en-US" smtClean="0"/>
              <a:pPr/>
              <a:t>‹#›</a:t>
            </a:fld>
            <a:endParaRPr kumimoji="1" lang="ja-JP" altLang="en-US"/>
          </a:p>
        </p:txBody>
      </p:sp>
    </p:spTree>
    <p:extLst>
      <p:ext uri="{BB962C8B-B14F-4D97-AF65-F5344CB8AC3E}">
        <p14:creationId xmlns:p14="http://schemas.microsoft.com/office/powerpoint/2010/main" val="275845493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103987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147868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7918395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037628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385006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9383280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4571917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870684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1194492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22352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75AAF04-7C8D-40EE-A09A-7DD4AFDAAAD1}" type="datetimeFigureOut">
              <a:rPr kumimoji="1" lang="ja-JP" altLang="en-US" smtClean="0"/>
              <a:pPr/>
              <a:t>2015/3/6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EC573C9-F5C2-4160-A794-BBB2A3F0CCEA}" type="slidenum">
              <a:rPr kumimoji="1" lang="ja-JP" altLang="en-US" smtClean="0"/>
              <a:pPr/>
              <a:t>‹#›</a:t>
            </a:fld>
            <a:endParaRPr kumimoji="1" lang="ja-JP" altLang="en-US"/>
          </a:p>
        </p:txBody>
      </p:sp>
    </p:spTree>
    <p:extLst>
      <p:ext uri="{BB962C8B-B14F-4D97-AF65-F5344CB8AC3E}">
        <p14:creationId xmlns:p14="http://schemas.microsoft.com/office/powerpoint/2010/main" val="21015558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777537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5395738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4537171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628416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7490704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F09D0387-DDAA-4F4A-83B3-CE8E606B969F}" type="datetime1">
              <a:rPr lang="ja-JP" altLang="en-US" smtClean="0">
                <a:solidFill>
                  <a:prstClr val="black">
                    <a:tint val="75000"/>
                  </a:prstClr>
                </a:solidFill>
              </a:rPr>
              <a:pPr/>
              <a:t>2015/3/6</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CDCDD90-A98B-4B3A-9D2C-69985E729FC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2364273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E60A563-3516-4B52-B438-5F126D8A9AD2}" type="datetime1">
              <a:rPr lang="ja-JP" altLang="en-US" smtClean="0">
                <a:solidFill>
                  <a:prstClr val="black">
                    <a:tint val="75000"/>
                  </a:prstClr>
                </a:solidFill>
              </a:rPr>
              <a:pPr/>
              <a:t>2015/3/6</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CDCDD90-A98B-4B3A-9D2C-69985E729FC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4111941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C31FAFA-92FF-44FB-A04D-A37719905338}" type="datetime1">
              <a:rPr lang="ja-JP" altLang="en-US" smtClean="0">
                <a:solidFill>
                  <a:prstClr val="black">
                    <a:tint val="75000"/>
                  </a:prstClr>
                </a:solidFill>
              </a:rPr>
              <a:pPr/>
              <a:t>2015/3/6</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CDCDD90-A98B-4B3A-9D2C-69985E729FC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4451139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4DC605B-888F-4191-A2CD-613B60C0F398}" type="datetime1">
              <a:rPr lang="ja-JP" altLang="en-US" smtClean="0">
                <a:solidFill>
                  <a:prstClr val="black">
                    <a:tint val="75000"/>
                  </a:prstClr>
                </a:solidFill>
              </a:rPr>
              <a:pPr/>
              <a:t>2015/3/6</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CDCDD90-A98B-4B3A-9D2C-69985E729FC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1138863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6C2D9381-1AD7-4237-A2EC-831831A46771}" type="datetime1">
              <a:rPr lang="ja-JP" altLang="en-US" smtClean="0">
                <a:solidFill>
                  <a:prstClr val="black">
                    <a:tint val="75000"/>
                  </a:prstClr>
                </a:solidFill>
              </a:rPr>
              <a:pPr/>
              <a:t>2015/3/6</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3CDCDD90-A98B-4B3A-9D2C-69985E729FC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78281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75AAF04-7C8D-40EE-A09A-7DD4AFDAAAD1}" type="datetimeFigureOut">
              <a:rPr kumimoji="1" lang="ja-JP" altLang="en-US" smtClean="0"/>
              <a:pPr/>
              <a:t>2015/3/6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EC573C9-F5C2-4160-A794-BBB2A3F0CCEA}" type="slidenum">
              <a:rPr kumimoji="1" lang="ja-JP" altLang="en-US" smtClean="0"/>
              <a:pPr/>
              <a:t>‹#›</a:t>
            </a:fld>
            <a:endParaRPr kumimoji="1" lang="ja-JP" altLang="en-US"/>
          </a:p>
        </p:txBody>
      </p:sp>
    </p:spTree>
    <p:extLst>
      <p:ext uri="{BB962C8B-B14F-4D97-AF65-F5344CB8AC3E}">
        <p14:creationId xmlns:p14="http://schemas.microsoft.com/office/powerpoint/2010/main" val="83630465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F844837D-B345-4E21-BAB9-9F4100671802}" type="datetime1">
              <a:rPr lang="ja-JP" altLang="en-US" smtClean="0">
                <a:solidFill>
                  <a:prstClr val="black">
                    <a:tint val="75000"/>
                  </a:prstClr>
                </a:solidFill>
              </a:rPr>
              <a:pPr/>
              <a:t>2015/3/6</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3CDCDD90-A98B-4B3A-9D2C-69985E729FC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9025300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F537F07-EE12-4E48-AABD-B92D8E84182D}" type="datetime1">
              <a:rPr lang="ja-JP" altLang="en-US" smtClean="0">
                <a:solidFill>
                  <a:prstClr val="black">
                    <a:tint val="75000"/>
                  </a:prstClr>
                </a:solidFill>
              </a:rPr>
              <a:pPr/>
              <a:t>2015/3/6</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3CDCDD90-A98B-4B3A-9D2C-69985E729FC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4066932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3B3C31F-D3B2-4849-A3E9-CE52F82CB063}" type="datetime1">
              <a:rPr lang="ja-JP" altLang="en-US" smtClean="0">
                <a:solidFill>
                  <a:prstClr val="black">
                    <a:tint val="75000"/>
                  </a:prstClr>
                </a:solidFill>
              </a:rPr>
              <a:pPr/>
              <a:t>2015/3/6</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CDCDD90-A98B-4B3A-9D2C-69985E729FC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1524862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9559785-CFAB-4A21-8A8F-2684182D8601}" type="datetime1">
              <a:rPr lang="ja-JP" altLang="en-US" smtClean="0">
                <a:solidFill>
                  <a:prstClr val="black">
                    <a:tint val="75000"/>
                  </a:prstClr>
                </a:solidFill>
              </a:rPr>
              <a:pPr/>
              <a:t>2015/3/6</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CDCDD90-A98B-4B3A-9D2C-69985E729FC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0876644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A052BDB-9DEF-4166-A0CB-560FE89D0F97}" type="datetime1">
              <a:rPr lang="ja-JP" altLang="en-US" smtClean="0">
                <a:solidFill>
                  <a:prstClr val="black">
                    <a:tint val="75000"/>
                  </a:prstClr>
                </a:solidFill>
              </a:rPr>
              <a:pPr/>
              <a:t>2015/3/6</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CDCDD90-A98B-4B3A-9D2C-69985E729FC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1697217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C5DD46F-01B6-468B-8F28-82BBA5C54FF1}" type="datetime1">
              <a:rPr lang="ja-JP" altLang="en-US" smtClean="0">
                <a:solidFill>
                  <a:prstClr val="black">
                    <a:tint val="75000"/>
                  </a:prstClr>
                </a:solidFill>
              </a:rPr>
              <a:pPr/>
              <a:t>2015/3/6</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CDCDD90-A98B-4B3A-9D2C-69985E729FC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8190124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6267208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3281811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881990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32340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75AAF04-7C8D-40EE-A09A-7DD4AFDAAAD1}" type="datetimeFigureOut">
              <a:rPr kumimoji="1" lang="ja-JP" altLang="en-US" smtClean="0"/>
              <a:pPr/>
              <a:t>2015/3/6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EC573C9-F5C2-4160-A794-BBB2A3F0CCEA}" type="slidenum">
              <a:rPr kumimoji="1" lang="ja-JP" altLang="en-US" smtClean="0"/>
              <a:pPr/>
              <a:t>‹#›</a:t>
            </a:fld>
            <a:endParaRPr kumimoji="1" lang="ja-JP" altLang="en-US"/>
          </a:p>
        </p:txBody>
      </p:sp>
    </p:spTree>
    <p:extLst>
      <p:ext uri="{BB962C8B-B14F-4D97-AF65-F5344CB8AC3E}">
        <p14:creationId xmlns:p14="http://schemas.microsoft.com/office/powerpoint/2010/main" val="34513011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7743404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6444151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2654157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1916026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5524134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4156118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62987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75AAF04-7C8D-40EE-A09A-7DD4AFDAAAD1}" type="datetimeFigureOut">
              <a:rPr kumimoji="1" lang="ja-JP" altLang="en-US" smtClean="0"/>
              <a:pPr/>
              <a:t>2015/3/6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EC573C9-F5C2-4160-A794-BBB2A3F0CCEA}" type="slidenum">
              <a:rPr kumimoji="1" lang="ja-JP" altLang="en-US" smtClean="0"/>
              <a:pPr/>
              <a:t>‹#›</a:t>
            </a:fld>
            <a:endParaRPr kumimoji="1" lang="ja-JP" altLang="en-US"/>
          </a:p>
        </p:txBody>
      </p:sp>
    </p:spTree>
    <p:extLst>
      <p:ext uri="{BB962C8B-B14F-4D97-AF65-F5344CB8AC3E}">
        <p14:creationId xmlns:p14="http://schemas.microsoft.com/office/powerpoint/2010/main" val="1654850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75AAF04-7C8D-40EE-A09A-7DD4AFDAAAD1}" type="datetimeFigureOut">
              <a:rPr kumimoji="1" lang="ja-JP" altLang="en-US" smtClean="0"/>
              <a:pPr/>
              <a:t>2015/3/6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EC573C9-F5C2-4160-A794-BBB2A3F0CCEA}" type="slidenum">
              <a:rPr kumimoji="1" lang="ja-JP" altLang="en-US" smtClean="0"/>
              <a:pPr/>
              <a:t>‹#›</a:t>
            </a:fld>
            <a:endParaRPr kumimoji="1" lang="ja-JP" altLang="en-US"/>
          </a:p>
        </p:txBody>
      </p:sp>
    </p:spTree>
    <p:extLst>
      <p:ext uri="{BB962C8B-B14F-4D97-AF65-F5344CB8AC3E}">
        <p14:creationId xmlns:p14="http://schemas.microsoft.com/office/powerpoint/2010/main" val="4177704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75AAF04-7C8D-40EE-A09A-7DD4AFDAAAD1}" type="datetimeFigureOut">
              <a:rPr kumimoji="1" lang="ja-JP" altLang="en-US" smtClean="0"/>
              <a:pPr/>
              <a:t>2015/3/6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EC573C9-F5C2-4160-A794-BBB2A3F0CCEA}" type="slidenum">
              <a:rPr kumimoji="1" lang="ja-JP" altLang="en-US" smtClean="0"/>
              <a:pPr/>
              <a:t>‹#›</a:t>
            </a:fld>
            <a:endParaRPr kumimoji="1" lang="ja-JP" altLang="en-US"/>
          </a:p>
        </p:txBody>
      </p:sp>
    </p:spTree>
    <p:extLst>
      <p:ext uri="{BB962C8B-B14F-4D97-AF65-F5344CB8AC3E}">
        <p14:creationId xmlns:p14="http://schemas.microsoft.com/office/powerpoint/2010/main" val="1425926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5AAF04-7C8D-40EE-A09A-7DD4AFDAAAD1}" type="datetimeFigureOut">
              <a:rPr kumimoji="1" lang="ja-JP" altLang="en-US" smtClean="0"/>
              <a:pPr/>
              <a:t>2015/3/6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C573C9-F5C2-4160-A794-BBB2A3F0CCEA}" type="slidenum">
              <a:rPr kumimoji="1" lang="ja-JP" altLang="en-US" smtClean="0"/>
              <a:pPr/>
              <a:t>‹#›</a:t>
            </a:fld>
            <a:endParaRPr kumimoji="1" lang="ja-JP" altLang="en-US"/>
          </a:p>
        </p:txBody>
      </p:sp>
    </p:spTree>
    <p:extLst>
      <p:ext uri="{BB962C8B-B14F-4D97-AF65-F5344CB8AC3E}">
        <p14:creationId xmlns:p14="http://schemas.microsoft.com/office/powerpoint/2010/main" val="1530605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ja-JP" smtClean="0">
                <a:solidFill>
                  <a:prstClr val="black">
                    <a:tint val="75000"/>
                  </a:prstClr>
                </a:solidFill>
              </a:rPr>
              <a:t>2010/6/30</a:t>
            </a:r>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DCDD90-A98B-4B3A-9D2C-69985E729FC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794441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4586204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7886011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80EB85-C821-4284-AAA2-A7D0716EAEBC}" type="datetime1">
              <a:rPr lang="ja-JP" altLang="en-US" smtClean="0">
                <a:solidFill>
                  <a:prstClr val="black">
                    <a:tint val="75000"/>
                  </a:prstClr>
                </a:solidFill>
              </a:rPr>
              <a:pPr/>
              <a:t>2015/3/6</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DCDD90-A98B-4B3A-9D2C-69985E729FC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6892890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5AAF04-7C8D-40EE-A09A-7DD4AFDAAAD1}" type="datetimeFigureOut">
              <a:rPr lang="ja-JP" altLang="en-US" smtClean="0">
                <a:solidFill>
                  <a:prstClr val="black">
                    <a:tint val="75000"/>
                  </a:prstClr>
                </a:solidFill>
              </a:rPr>
              <a:pPr/>
              <a:t>2015/3/6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C573C9-F5C2-4160-A794-BBB2A3F0CCE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4390473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8363272" cy="1143000"/>
          </a:xfrm>
          <a:solidFill>
            <a:srgbClr val="FFFFCC"/>
          </a:solidFill>
          <a:ln>
            <a:solidFill>
              <a:schemeClr val="tx1"/>
            </a:solidFill>
          </a:ln>
        </p:spPr>
        <p:txBody>
          <a:bodyPr>
            <a:normAutofit fontScale="90000"/>
          </a:bodyPr>
          <a:lstStyle/>
          <a:p>
            <a:r>
              <a:rPr lang="ja-JP" altLang="en-US" sz="3600" dirty="0" smtClean="0"/>
              <a:t>生活単元学習　シートを活用するための資料</a:t>
            </a:r>
            <a:endParaRPr kumimoji="1" lang="ja-JP" altLang="en-US" sz="3600" dirty="0"/>
          </a:p>
        </p:txBody>
      </p:sp>
      <p:pic>
        <p:nvPicPr>
          <p:cNvPr id="1026" name="Picture 2" descr="C:\Users\asaka-hi\Desktop\MAR09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5052" y="1628800"/>
            <a:ext cx="5194403" cy="3788259"/>
          </a:xfrm>
          <a:prstGeom prst="rect">
            <a:avLst/>
          </a:prstGeom>
          <a:noFill/>
          <a:extLst>
            <a:ext uri="{909E8E84-426E-40DD-AFC4-6F175D3DCCD1}">
              <a14:hiddenFill xmlns:a14="http://schemas.microsoft.com/office/drawing/2010/main">
                <a:solidFill>
                  <a:srgbClr val="FFFFFF"/>
                </a:solidFill>
              </a14:hiddenFill>
            </a:ext>
          </a:extLst>
        </p:spPr>
      </p:pic>
      <p:sp>
        <p:nvSpPr>
          <p:cNvPr id="4" name="タイトル 1"/>
          <p:cNvSpPr txBox="1">
            <a:spLocks/>
          </p:cNvSpPr>
          <p:nvPr/>
        </p:nvSpPr>
        <p:spPr>
          <a:xfrm>
            <a:off x="475928" y="5547742"/>
            <a:ext cx="8363272" cy="1143000"/>
          </a:xfrm>
          <a:prstGeom prst="rect">
            <a:avLst/>
          </a:prstGeom>
          <a:noFill/>
          <a:ln>
            <a:no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smtClean="0">
                <a:latin typeface="ＭＳ 明朝" pitchFamily="17" charset="-128"/>
                <a:ea typeface="ＭＳ 明朝" pitchFamily="17" charset="-128"/>
              </a:rPr>
              <a:t>長野県総合教育センター</a:t>
            </a:r>
            <a:endParaRPr lang="ja-JP" altLang="en-US" sz="2400" dirty="0">
              <a:latin typeface="ＭＳ 明朝" pitchFamily="17" charset="-128"/>
              <a:ea typeface="ＭＳ 明朝" pitchFamily="17" charset="-128"/>
            </a:endParaRPr>
          </a:p>
        </p:txBody>
      </p:sp>
    </p:spTree>
    <p:extLst>
      <p:ext uri="{BB962C8B-B14F-4D97-AF65-F5344CB8AC3E}">
        <p14:creationId xmlns:p14="http://schemas.microsoft.com/office/powerpoint/2010/main" val="31703991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51520" y="908720"/>
            <a:ext cx="8640960" cy="5798373"/>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7346" name="タイトル 1"/>
          <p:cNvSpPr>
            <a:spLocks noGrp="1"/>
          </p:cNvSpPr>
          <p:nvPr>
            <p:ph type="title"/>
          </p:nvPr>
        </p:nvSpPr>
        <p:spPr>
          <a:xfrm>
            <a:off x="251520" y="116632"/>
            <a:ext cx="8640960" cy="648072"/>
          </a:xfrm>
          <a:solidFill>
            <a:srgbClr val="D1FEFF"/>
          </a:solidFill>
          <a:ln>
            <a:solidFill>
              <a:schemeClr val="tx1"/>
            </a:solidFill>
          </a:ln>
        </p:spPr>
        <p:txBody>
          <a:bodyPr>
            <a:normAutofit fontScale="90000"/>
          </a:bodyPr>
          <a:lstStyle/>
          <a:p>
            <a:pPr eaLnBrk="1" hangingPunct="1"/>
            <a:r>
              <a:rPr lang="en-US" altLang="ja-JP" sz="4000" u="sng" dirty="0" smtClean="0">
                <a:latin typeface="+mj-ea"/>
              </a:rPr>
              <a:t/>
            </a:r>
            <a:br>
              <a:rPr lang="en-US" altLang="ja-JP" sz="4000" u="sng" dirty="0" smtClean="0">
                <a:latin typeface="+mj-ea"/>
              </a:rPr>
            </a:br>
            <a:r>
              <a:rPr lang="ja-JP" altLang="en-US" sz="4000" dirty="0" smtClean="0">
                <a:latin typeface="+mj-ea"/>
              </a:rPr>
              <a:t>題　材　例②</a:t>
            </a:r>
            <a:r>
              <a:rPr lang="en-US" altLang="ja-JP" sz="4000" dirty="0" smtClean="0">
                <a:latin typeface="+mj-ea"/>
              </a:rPr>
              <a:t/>
            </a:r>
            <a:br>
              <a:rPr lang="en-US" altLang="ja-JP" sz="4000" dirty="0" smtClean="0">
                <a:latin typeface="+mj-ea"/>
              </a:rPr>
            </a:br>
            <a:endParaRPr lang="ja-JP" altLang="en-US" sz="4000" dirty="0" smtClean="0">
              <a:latin typeface="+mj-ea"/>
            </a:endParaRPr>
          </a:p>
        </p:txBody>
      </p:sp>
      <p:sp>
        <p:nvSpPr>
          <p:cNvPr id="3" name="コンテンツ プレースホルダ 2"/>
          <p:cNvSpPr>
            <a:spLocks noGrp="1"/>
          </p:cNvSpPr>
          <p:nvPr>
            <p:ph idx="1"/>
          </p:nvPr>
        </p:nvSpPr>
        <p:spPr>
          <a:xfrm>
            <a:off x="251520" y="908720"/>
            <a:ext cx="8678168" cy="6163593"/>
          </a:xfrm>
        </p:spPr>
        <p:txBody>
          <a:bodyPr rtlCol="0">
            <a:normAutofit fontScale="85000" lnSpcReduction="20000"/>
          </a:bodyPr>
          <a:lstStyle/>
          <a:p>
            <a:pPr eaLnBrk="1" fontAlgn="auto" hangingPunct="1">
              <a:spcAft>
                <a:spcPts val="0"/>
              </a:spcAft>
              <a:buFont typeface="Arial" pitchFamily="34" charset="0"/>
              <a:buNone/>
              <a:defRPr/>
            </a:pPr>
            <a:r>
              <a:rPr lang="ja-JP" altLang="en-US" sz="3100" dirty="0" smtClean="0">
                <a:latin typeface="HGP創英角ｺﾞｼｯｸUB" pitchFamily="50" charset="-128"/>
                <a:ea typeface="HGP創英角ｺﾞｼｯｸUB" pitchFamily="50" charset="-128"/>
              </a:rPr>
              <a:t>＜中学校＞</a:t>
            </a:r>
            <a:endParaRPr lang="en-US" altLang="ja-JP" sz="3100" dirty="0" smtClean="0">
              <a:latin typeface="HGP創英角ｺﾞｼｯｸUB" pitchFamily="50" charset="-128"/>
              <a:ea typeface="HGP創英角ｺﾞｼｯｸUB" pitchFamily="50" charset="-128"/>
            </a:endParaRPr>
          </a:p>
          <a:p>
            <a:pPr eaLnBrk="1" fontAlgn="auto" hangingPunct="1">
              <a:spcAft>
                <a:spcPts val="0"/>
              </a:spcAft>
              <a:buFont typeface="Arial" pitchFamily="34" charset="0"/>
              <a:buNone/>
              <a:defRPr/>
            </a:pPr>
            <a:r>
              <a:rPr lang="ja-JP" altLang="en-US" sz="2400" dirty="0" smtClean="0">
                <a:latin typeface="HGP創英角ｺﾞｼｯｸUB" pitchFamily="50" charset="-128"/>
                <a:ea typeface="HGP創英角ｺﾞｼｯｸUB" pitchFamily="50" charset="-128"/>
              </a:rPr>
              <a:t>①飼育・栽培の活動にかかわるもの</a:t>
            </a:r>
            <a:endParaRPr lang="en-US" altLang="ja-JP" sz="2400" dirty="0" smtClean="0">
              <a:latin typeface="HGP創英角ｺﾞｼｯｸUB" pitchFamily="50" charset="-128"/>
              <a:ea typeface="HGP創英角ｺﾞｼｯｸUB" pitchFamily="50" charset="-128"/>
            </a:endParaRPr>
          </a:p>
          <a:p>
            <a:pPr>
              <a:buNone/>
              <a:defRPr/>
            </a:pPr>
            <a:r>
              <a:rPr lang="ja-JP" altLang="en-US" sz="2400" dirty="0" smtClean="0"/>
              <a:t>　　</a:t>
            </a:r>
            <a:r>
              <a:rPr lang="ja-JP" altLang="en-US" sz="2400" b="1" dirty="0" smtClean="0"/>
              <a:t>「生きものを飼う」、「</a:t>
            </a:r>
            <a:r>
              <a:rPr lang="ja-JP" altLang="en-US" sz="2400" b="1" dirty="0" smtClean="0">
                <a:latin typeface="+mn-ea"/>
              </a:rPr>
              <a:t>畑の活動（年間を通した活動として位置づける）」</a:t>
            </a:r>
            <a:endParaRPr lang="en-US" altLang="ja-JP" sz="2400" b="1" dirty="0" smtClean="0">
              <a:latin typeface="+mn-ea"/>
            </a:endParaRPr>
          </a:p>
          <a:p>
            <a:pPr eaLnBrk="1" fontAlgn="auto" hangingPunct="1">
              <a:spcAft>
                <a:spcPts val="0"/>
              </a:spcAft>
              <a:buFont typeface="Arial" pitchFamily="34" charset="0"/>
              <a:buNone/>
              <a:defRPr/>
            </a:pPr>
            <a:r>
              <a:rPr lang="ja-JP" altLang="en-US" sz="2400" dirty="0" smtClean="0">
                <a:latin typeface="HGP創英角ｺﾞｼｯｸUB" pitchFamily="50" charset="-128"/>
                <a:ea typeface="HGP創英角ｺﾞｼｯｸUB" pitchFamily="50" charset="-128"/>
              </a:rPr>
              <a:t>②季節感のあるもの</a:t>
            </a:r>
            <a:endParaRPr lang="en-US" altLang="ja-JP" sz="2400" dirty="0" smtClean="0">
              <a:latin typeface="HGP創英角ｺﾞｼｯｸUB" pitchFamily="50" charset="-128"/>
              <a:ea typeface="HGP創英角ｺﾞｼｯｸUB" pitchFamily="50" charset="-128"/>
            </a:endParaRPr>
          </a:p>
          <a:p>
            <a:pPr eaLnBrk="1" fontAlgn="auto" hangingPunct="1">
              <a:spcAft>
                <a:spcPts val="0"/>
              </a:spcAft>
              <a:buFont typeface="Arial" pitchFamily="34" charset="0"/>
              <a:buNone/>
              <a:defRPr/>
            </a:pPr>
            <a:r>
              <a:rPr lang="ja-JP" altLang="en-US" sz="2400" dirty="0" smtClean="0"/>
              <a:t>　　　</a:t>
            </a:r>
            <a:r>
              <a:rPr lang="ja-JP" altLang="en-US" sz="2400" b="1" dirty="0" smtClean="0"/>
              <a:t>「春さがし」「水遊び」「七夕」「クリスマス」「雪遊び」「豆まき」　</a:t>
            </a:r>
            <a:endParaRPr lang="en-US" altLang="ja-JP" sz="2400" b="1" dirty="0" smtClean="0"/>
          </a:p>
          <a:p>
            <a:pPr eaLnBrk="1" fontAlgn="auto" hangingPunct="1">
              <a:spcAft>
                <a:spcPts val="0"/>
              </a:spcAft>
              <a:buFont typeface="Arial" pitchFamily="34" charset="0"/>
              <a:buNone/>
              <a:defRPr/>
            </a:pPr>
            <a:r>
              <a:rPr lang="ja-JP" altLang="en-US" sz="2400" b="1" dirty="0" smtClean="0"/>
              <a:t>　　　「草もちづくり」「焼きいも会」　「餅つき」「百人一首」</a:t>
            </a:r>
            <a:endParaRPr lang="en-US" altLang="ja-JP" sz="2400" b="1" dirty="0" smtClean="0"/>
          </a:p>
          <a:p>
            <a:pPr eaLnBrk="1" fontAlgn="auto" hangingPunct="1">
              <a:spcAft>
                <a:spcPts val="0"/>
              </a:spcAft>
              <a:buFont typeface="Arial" pitchFamily="34" charset="0"/>
              <a:buNone/>
              <a:defRPr/>
            </a:pPr>
            <a:r>
              <a:rPr lang="ja-JP" altLang="en-US" sz="2400" dirty="0" smtClean="0">
                <a:latin typeface="HGP創英角ｺﾞｼｯｸUB" pitchFamily="50" charset="-128"/>
                <a:ea typeface="HGP創英角ｺﾞｼｯｸUB" pitchFamily="50" charset="-128"/>
              </a:rPr>
              <a:t>③学校行事にかかわるもの</a:t>
            </a:r>
            <a:endParaRPr lang="en-US" altLang="ja-JP" sz="2400" dirty="0" smtClean="0">
              <a:latin typeface="HGP創英角ｺﾞｼｯｸUB" pitchFamily="50" charset="-128"/>
              <a:ea typeface="HGP創英角ｺﾞｼｯｸUB" pitchFamily="50" charset="-128"/>
            </a:endParaRPr>
          </a:p>
          <a:p>
            <a:pPr eaLnBrk="1" fontAlgn="auto" hangingPunct="1">
              <a:spcAft>
                <a:spcPts val="0"/>
              </a:spcAft>
              <a:buFont typeface="Arial" pitchFamily="34" charset="0"/>
              <a:buNone/>
              <a:defRPr/>
            </a:pPr>
            <a:r>
              <a:rPr lang="ja-JP" altLang="en-US" sz="2400" dirty="0" smtClean="0"/>
              <a:t>　　</a:t>
            </a:r>
            <a:r>
              <a:rPr lang="ja-JP" altLang="en-US" sz="2400" b="1" dirty="0" smtClean="0"/>
              <a:t>　「文化祭に向けて」 「交流会」 「作品展」「宿泊学習」「送る会」　</a:t>
            </a:r>
            <a:endParaRPr lang="en-US" altLang="ja-JP" sz="2400" b="1" dirty="0" smtClean="0"/>
          </a:p>
          <a:p>
            <a:pPr eaLnBrk="1" fontAlgn="auto" hangingPunct="1">
              <a:spcAft>
                <a:spcPts val="0"/>
              </a:spcAft>
              <a:buFont typeface="Arial" pitchFamily="34" charset="0"/>
              <a:buNone/>
              <a:defRPr/>
            </a:pPr>
            <a:r>
              <a:rPr lang="ja-JP" altLang="en-US" sz="2400" dirty="0" smtClean="0">
                <a:latin typeface="HGP創英角ｺﾞｼｯｸUB" pitchFamily="50" charset="-128"/>
                <a:ea typeface="HGP創英角ｺﾞｼｯｸUB" pitchFamily="50" charset="-128"/>
              </a:rPr>
              <a:t>④社会に目を向けた活動</a:t>
            </a:r>
            <a:endParaRPr lang="en-US" altLang="ja-JP" sz="2400" dirty="0" smtClean="0">
              <a:latin typeface="HGP創英角ｺﾞｼｯｸUB" pitchFamily="50" charset="-128"/>
              <a:ea typeface="HGP創英角ｺﾞｼｯｸUB" pitchFamily="50" charset="-128"/>
            </a:endParaRPr>
          </a:p>
          <a:p>
            <a:pPr eaLnBrk="1" fontAlgn="auto" hangingPunct="1">
              <a:spcAft>
                <a:spcPts val="0"/>
              </a:spcAft>
              <a:buFont typeface="Arial" pitchFamily="34" charset="0"/>
              <a:buNone/>
              <a:defRPr/>
            </a:pPr>
            <a:r>
              <a:rPr lang="ja-JP" altLang="en-US" sz="2400" dirty="0" smtClean="0"/>
              <a:t>　　　</a:t>
            </a:r>
            <a:r>
              <a:rPr lang="ja-JP" altLang="en-US" sz="2400" b="1" dirty="0" smtClean="0"/>
              <a:t>「○○屋さんをやろう」「○○スーパーで販売会」「喫茶店を開こう」</a:t>
            </a:r>
            <a:endParaRPr lang="en-US" altLang="ja-JP" sz="2400" b="1" dirty="0" smtClean="0"/>
          </a:p>
          <a:p>
            <a:pPr eaLnBrk="1" fontAlgn="auto" hangingPunct="1">
              <a:spcAft>
                <a:spcPts val="0"/>
              </a:spcAft>
              <a:buFont typeface="Arial" pitchFamily="34" charset="0"/>
              <a:buNone/>
              <a:defRPr/>
            </a:pPr>
            <a:r>
              <a:rPr lang="ja-JP" altLang="en-US" sz="2400" dirty="0" smtClean="0">
                <a:latin typeface="HGP創英角ｺﾞｼｯｸUB" pitchFamily="50" charset="-128"/>
                <a:ea typeface="HGP創英角ｺﾞｼｯｸUB" pitchFamily="50" charset="-128"/>
              </a:rPr>
              <a:t>⑤演劇・演奏などの活動</a:t>
            </a:r>
            <a:endParaRPr lang="en-US" altLang="ja-JP" sz="2400" dirty="0" smtClean="0">
              <a:latin typeface="HGP創英角ｺﾞｼｯｸUB" pitchFamily="50" charset="-128"/>
              <a:ea typeface="HGP創英角ｺﾞｼｯｸUB" pitchFamily="50" charset="-128"/>
            </a:endParaRPr>
          </a:p>
          <a:p>
            <a:pPr eaLnBrk="1" fontAlgn="auto" hangingPunct="1">
              <a:spcAft>
                <a:spcPts val="0"/>
              </a:spcAft>
              <a:buFont typeface="Arial" pitchFamily="34" charset="0"/>
              <a:buNone/>
              <a:defRPr/>
            </a:pPr>
            <a:r>
              <a:rPr lang="ja-JP" altLang="en-US" sz="2400" dirty="0" smtClean="0"/>
              <a:t>　　　</a:t>
            </a:r>
            <a:r>
              <a:rPr lang="ja-JP" altLang="en-US" sz="2400" b="1" dirty="0" smtClean="0"/>
              <a:t>「劇団○○をやろう」「舞台発表に向けて」「演奏会に向けて」　</a:t>
            </a:r>
            <a:endParaRPr lang="en-US" altLang="ja-JP" sz="2400" b="1" dirty="0" smtClean="0"/>
          </a:p>
          <a:p>
            <a:pPr>
              <a:buNone/>
              <a:defRPr/>
            </a:pPr>
            <a:r>
              <a:rPr lang="ja-JP" altLang="en-US" sz="2400" dirty="0" smtClean="0">
                <a:latin typeface="HGP創英角ｺﾞｼｯｸUB" pitchFamily="50" charset="-128"/>
                <a:ea typeface="HGP創英角ｺﾞｼｯｸUB" pitchFamily="50" charset="-128"/>
              </a:rPr>
              <a:t>⑥作る活動にかかわるもの </a:t>
            </a:r>
            <a:endParaRPr lang="en-US" altLang="ja-JP" sz="2400" dirty="0" smtClean="0">
              <a:latin typeface="HGP創英角ｺﾞｼｯｸUB" pitchFamily="50" charset="-128"/>
              <a:ea typeface="HGP創英角ｺﾞｼｯｸUB" pitchFamily="50" charset="-128"/>
            </a:endParaRPr>
          </a:p>
          <a:p>
            <a:pPr>
              <a:buNone/>
              <a:defRPr/>
            </a:pPr>
            <a:r>
              <a:rPr lang="ja-JP" altLang="en-US" sz="2400" b="1" dirty="0">
                <a:latin typeface="HGP創英角ｺﾞｼｯｸUB" pitchFamily="50" charset="-128"/>
                <a:ea typeface="HGP創英角ｺﾞｼｯｸUB" pitchFamily="50" charset="-128"/>
              </a:rPr>
              <a:t>　</a:t>
            </a:r>
            <a:r>
              <a:rPr lang="ja-JP" altLang="en-US" sz="2400" b="1" dirty="0" smtClean="0">
                <a:latin typeface="HGP創英角ｺﾞｼｯｸUB" pitchFamily="50" charset="-128"/>
                <a:ea typeface="HGP創英角ｺﾞｼｯｸUB" pitchFamily="50" charset="-128"/>
              </a:rPr>
              <a:t>　　</a:t>
            </a:r>
            <a:r>
              <a:rPr lang="ja-JP" altLang="en-US" sz="2200" b="1" dirty="0" smtClean="0">
                <a:latin typeface="+mn-ea"/>
              </a:rPr>
              <a:t>ものづくりを主な活動としたもの、調理やプレゼント、製品づくり</a:t>
            </a:r>
            <a:endParaRPr lang="en-US" altLang="ja-JP" sz="2200" b="1" dirty="0" smtClean="0">
              <a:latin typeface="+mn-ea"/>
            </a:endParaRPr>
          </a:p>
          <a:p>
            <a:pPr marL="533400" indent="-533400" eaLnBrk="1" fontAlgn="auto" hangingPunct="1">
              <a:spcAft>
                <a:spcPts val="0"/>
              </a:spcAft>
              <a:buFont typeface="Arial" pitchFamily="34" charset="0"/>
              <a:buNone/>
              <a:tabLst>
                <a:tab pos="533400" algn="l"/>
              </a:tabLst>
              <a:defRPr/>
            </a:pPr>
            <a:r>
              <a:rPr lang="ja-JP" altLang="en-US" sz="2400" dirty="0" smtClean="0">
                <a:latin typeface="HGP創英角ｺﾞｼｯｸUB" pitchFamily="50" charset="-128"/>
                <a:ea typeface="HGP創英角ｺﾞｼｯｸUB" pitchFamily="50" charset="-128"/>
              </a:rPr>
              <a:t>⑦働くことをテーマとしたもの　　　　　　　　　　　　　　　　　　　　　　　　　　　　　　　　　　　　　　　　　　</a:t>
            </a:r>
            <a:r>
              <a:rPr lang="ja-JP" altLang="en-US" sz="2200" b="1" dirty="0" smtClean="0">
                <a:latin typeface="+mn-ea"/>
              </a:rPr>
              <a:t>作る活動を取り入れて体を動かし作業、働く</a:t>
            </a:r>
            <a:r>
              <a:rPr lang="ja-JP" altLang="en-US" sz="2200" b="1" dirty="0" err="1" smtClean="0">
                <a:latin typeface="+mn-ea"/>
              </a:rPr>
              <a:t>こ</a:t>
            </a:r>
            <a:r>
              <a:rPr lang="ja-JP" altLang="en-US" sz="2200" b="1" dirty="0" smtClean="0">
                <a:latin typeface="+mn-ea"/>
              </a:rPr>
              <a:t> とを意識したもの</a:t>
            </a:r>
            <a:endParaRPr lang="en-US" altLang="ja-JP" sz="2200" b="1" dirty="0" smtClean="0">
              <a:latin typeface="+mn-ea"/>
            </a:endParaRPr>
          </a:p>
          <a:p>
            <a:pPr>
              <a:buNone/>
              <a:defRPr/>
            </a:pPr>
            <a:r>
              <a:rPr lang="ja-JP" altLang="en-US" sz="2200" b="1" dirty="0" smtClean="0">
                <a:solidFill>
                  <a:srgbClr val="FF0000"/>
                </a:solidFill>
                <a:latin typeface="HGS明朝B" pitchFamily="18" charset="-128"/>
                <a:ea typeface="HGS明朝B" pitchFamily="18" charset="-128"/>
              </a:rPr>
              <a:t>★</a:t>
            </a:r>
            <a:r>
              <a:rPr lang="ja-JP" altLang="en-US" sz="2400" b="1" dirty="0" smtClean="0">
                <a:solidFill>
                  <a:srgbClr val="FF0000"/>
                </a:solidFill>
                <a:latin typeface="HGS明朝B" pitchFamily="18" charset="-128"/>
                <a:ea typeface="HGS明朝B" pitchFamily="18" charset="-128"/>
              </a:rPr>
              <a:t>その子が生活年齢相当に取り組むにふさわしい活動であること</a:t>
            </a:r>
            <a:endParaRPr lang="en-US" altLang="ja-JP" sz="2400" b="1" dirty="0" smtClean="0">
              <a:solidFill>
                <a:srgbClr val="FF0000"/>
              </a:solidFill>
              <a:latin typeface="HGS明朝B" pitchFamily="18" charset="-128"/>
              <a:ea typeface="HGS明朝B" pitchFamily="18" charset="-128"/>
            </a:endParaRPr>
          </a:p>
          <a:p>
            <a:pPr>
              <a:buNone/>
              <a:defRPr/>
            </a:pPr>
            <a:r>
              <a:rPr lang="ja-JP" altLang="en-US" sz="2200" b="1" dirty="0" smtClean="0">
                <a:solidFill>
                  <a:srgbClr val="FF0000"/>
                </a:solidFill>
                <a:latin typeface="HGS明朝B" pitchFamily="18" charset="-128"/>
                <a:ea typeface="HGS明朝B" pitchFamily="18" charset="-128"/>
              </a:rPr>
              <a:t>★</a:t>
            </a:r>
            <a:r>
              <a:rPr lang="ja-JP" altLang="en-US" sz="2400" b="1" dirty="0" smtClean="0">
                <a:solidFill>
                  <a:srgbClr val="FF0000"/>
                </a:solidFill>
                <a:latin typeface="HGS明朝B" pitchFamily="18" charset="-128"/>
                <a:ea typeface="HGS明朝B" pitchFamily="18" charset="-128"/>
              </a:rPr>
              <a:t>中学生という生活年齢を大切にした、不自然でない題材選定をしたい</a:t>
            </a:r>
            <a:endParaRPr lang="en-US" altLang="ja-JP" sz="2400" b="1" dirty="0" smtClean="0">
              <a:solidFill>
                <a:srgbClr val="FF0000"/>
              </a:solidFill>
              <a:latin typeface="HGS明朝B" pitchFamily="18" charset="-128"/>
              <a:ea typeface="HGS明朝B" pitchFamily="18" charset="-128"/>
            </a:endParaRPr>
          </a:p>
          <a:p>
            <a:pPr eaLnBrk="1" fontAlgn="auto" hangingPunct="1">
              <a:spcAft>
                <a:spcPts val="0"/>
              </a:spcAft>
              <a:buFont typeface="Arial" pitchFamily="34" charset="0"/>
              <a:buNone/>
              <a:defRPr/>
            </a:pPr>
            <a:endParaRPr lang="en-US" altLang="ja-JP" sz="2400" dirty="0" smtClean="0">
              <a:solidFill>
                <a:srgbClr val="FF0000"/>
              </a:solidFill>
              <a:latin typeface="HGP明朝E" pitchFamily="18" charset="-128"/>
              <a:ea typeface="HGP明朝E" pitchFamily="18" charset="-128"/>
            </a:endParaRPr>
          </a:p>
          <a:p>
            <a:pPr eaLnBrk="1" fontAlgn="auto" hangingPunct="1">
              <a:spcAft>
                <a:spcPts val="0"/>
              </a:spcAft>
              <a:buFont typeface="Arial" pitchFamily="34" charset="0"/>
              <a:buNone/>
              <a:defRPr/>
            </a:pPr>
            <a:r>
              <a:rPr lang="ja-JP" altLang="en-US" sz="2400" dirty="0" smtClean="0">
                <a:latin typeface="HGP創英角ｺﾞｼｯｸUB" pitchFamily="50" charset="-128"/>
                <a:ea typeface="HGP創英角ｺﾞｼｯｸUB" pitchFamily="50" charset="-128"/>
              </a:rPr>
              <a:t>　　</a:t>
            </a:r>
            <a:endParaRPr lang="ja-JP" altLang="en-US" sz="2400" dirty="0">
              <a:latin typeface="HGP創英角ｺﾞｼｯｸUB" pitchFamily="50" charset="-128"/>
              <a:ea typeface="HGP創英角ｺﾞｼｯｸUB" pitchFamily="50" charset="-128"/>
            </a:endParaRPr>
          </a:p>
        </p:txBody>
      </p:sp>
      <p:sp>
        <p:nvSpPr>
          <p:cNvPr id="4" name="スライド番号プレースホルダ 3"/>
          <p:cNvSpPr>
            <a:spLocks noGrp="1"/>
          </p:cNvSpPr>
          <p:nvPr>
            <p:ph type="sldNum" sz="quarter" idx="12"/>
          </p:nvPr>
        </p:nvSpPr>
        <p:spPr/>
        <p:txBody>
          <a:bodyPr/>
          <a:lstStyle/>
          <a:p>
            <a:pPr>
              <a:defRPr/>
            </a:pPr>
            <a:fld id="{231D1786-0D6F-4BC2-8960-B20316604222}" type="slidenum">
              <a:rPr lang="ja-JP" altLang="en-US"/>
              <a:pPr>
                <a:defRPr/>
              </a:pPr>
              <a:t>10</a:t>
            </a:fld>
            <a:endParaRPr lang="ja-JP" altLang="en-US"/>
          </a:p>
        </p:txBody>
      </p:sp>
    </p:spTree>
    <p:extLst>
      <p:ext uri="{BB962C8B-B14F-4D97-AF65-F5344CB8AC3E}">
        <p14:creationId xmlns:p14="http://schemas.microsoft.com/office/powerpoint/2010/main" val="8065359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5571" y="260648"/>
            <a:ext cx="8858312" cy="648072"/>
          </a:xfrm>
          <a:solidFill>
            <a:srgbClr val="D1FEFF"/>
          </a:solidFill>
          <a:ln>
            <a:solidFill>
              <a:schemeClr val="tx1"/>
            </a:solidFill>
          </a:ln>
        </p:spPr>
        <p:txBody>
          <a:bodyPr>
            <a:normAutofit/>
          </a:bodyPr>
          <a:lstStyle/>
          <a:p>
            <a:r>
              <a:rPr kumimoji="1" lang="ja-JP" altLang="en-US" sz="3600" dirty="0" smtClean="0">
                <a:latin typeface="+mj-ea"/>
              </a:rPr>
              <a:t>６　単元構想の工夫</a:t>
            </a:r>
            <a:endParaRPr kumimoji="1" lang="ja-JP" altLang="en-US" sz="3600" dirty="0">
              <a:latin typeface="+mj-ea"/>
            </a:endParaRPr>
          </a:p>
        </p:txBody>
      </p:sp>
      <p:sp>
        <p:nvSpPr>
          <p:cNvPr id="3" name="コンテンツ プレースホルダ 2"/>
          <p:cNvSpPr>
            <a:spLocks noGrp="1"/>
          </p:cNvSpPr>
          <p:nvPr>
            <p:ph idx="1"/>
          </p:nvPr>
        </p:nvSpPr>
        <p:spPr>
          <a:xfrm>
            <a:off x="165571" y="4365104"/>
            <a:ext cx="8858312" cy="2289994"/>
          </a:xfrm>
          <a:solidFill>
            <a:srgbClr val="FFCCFF"/>
          </a:solidFill>
          <a:ln>
            <a:solidFill>
              <a:schemeClr val="tx1"/>
            </a:solidFill>
          </a:ln>
        </p:spPr>
        <p:txBody>
          <a:bodyPr>
            <a:normAutofit fontScale="25000" lnSpcReduction="20000"/>
          </a:bodyPr>
          <a:lstStyle/>
          <a:p>
            <a:pPr marL="0" indent="0">
              <a:buNone/>
            </a:pPr>
            <a:endParaRPr kumimoji="1" lang="en-US" altLang="ja-JP" sz="7200" dirty="0" smtClean="0"/>
          </a:p>
          <a:p>
            <a:pPr marL="0" indent="0">
              <a:buNone/>
            </a:pPr>
            <a:r>
              <a:rPr lang="ja-JP" altLang="en-US" sz="8000" dirty="0" smtClean="0"/>
              <a:t>　</a:t>
            </a:r>
            <a:r>
              <a:rPr lang="ja-JP" altLang="en-US" sz="9600" dirty="0" smtClean="0"/>
              <a:t>　「クッキーばかり作っている」と言われることからの脱却！　　　　　　</a:t>
            </a:r>
            <a:r>
              <a:rPr lang="ja-JP" altLang="en-US" sz="11200" dirty="0" smtClean="0"/>
              <a:t>　　　　</a:t>
            </a:r>
            <a:endParaRPr lang="en-US" altLang="ja-JP" sz="11200" dirty="0" smtClean="0"/>
          </a:p>
          <a:p>
            <a:pPr marL="0" indent="0">
              <a:buNone/>
              <a:tabLst>
                <a:tab pos="449263" algn="l"/>
              </a:tabLst>
            </a:pPr>
            <a:r>
              <a:rPr lang="ja-JP" altLang="en-US" sz="9600" dirty="0" smtClean="0"/>
              <a:t>　　そのために、「クッキーをつくること」からスタートとして、目標達成</a:t>
            </a:r>
            <a:endParaRPr lang="en-US" altLang="ja-JP" sz="9600" dirty="0" smtClean="0"/>
          </a:p>
          <a:p>
            <a:pPr marL="0" indent="0">
              <a:buNone/>
              <a:tabLst>
                <a:tab pos="449263" algn="l"/>
              </a:tabLst>
            </a:pPr>
            <a:r>
              <a:rPr lang="ja-JP" altLang="en-US" sz="9600" dirty="0"/>
              <a:t>　</a:t>
            </a:r>
            <a:r>
              <a:rPr lang="ja-JP" altLang="en-US" sz="9600" dirty="0" smtClean="0"/>
              <a:t>　に向けて多種多様な活動を</a:t>
            </a:r>
            <a:r>
              <a:rPr lang="ja-JP" altLang="en-US" sz="9600" dirty="0"/>
              <a:t>展開</a:t>
            </a:r>
            <a:r>
              <a:rPr lang="ja-JP" altLang="en-US" sz="9600" dirty="0" smtClean="0"/>
              <a:t>していく。</a:t>
            </a:r>
            <a:r>
              <a:rPr lang="ja-JP" altLang="en-US" sz="8000" dirty="0" smtClean="0"/>
              <a:t>　　　</a:t>
            </a:r>
            <a:r>
              <a:rPr lang="en-US" altLang="ja-JP" sz="8000" dirty="0" smtClean="0"/>
              <a:t>	</a:t>
            </a:r>
            <a:r>
              <a:rPr lang="ja-JP" altLang="en-US" sz="8000" dirty="0" smtClean="0"/>
              <a:t>　　</a:t>
            </a:r>
            <a:endParaRPr lang="en-US" altLang="ja-JP" sz="8000" dirty="0" smtClean="0"/>
          </a:p>
          <a:p>
            <a:pPr marL="0" indent="0">
              <a:buNone/>
              <a:tabLst>
                <a:tab pos="266700" algn="l"/>
                <a:tab pos="723900" algn="l"/>
              </a:tabLst>
            </a:pPr>
            <a:r>
              <a:rPr lang="en-US" altLang="ja-JP" sz="9600" dirty="0" smtClean="0">
                <a:solidFill>
                  <a:srgbClr val="FF0000"/>
                </a:solidFill>
              </a:rPr>
              <a:t>※</a:t>
            </a:r>
            <a:r>
              <a:rPr lang="ja-JP" altLang="en-US" sz="9600" dirty="0" smtClean="0">
                <a:solidFill>
                  <a:srgbClr val="FF0000"/>
                </a:solidFill>
              </a:rPr>
              <a:t>　生活上の目標をはっきりさせると、</a:t>
            </a:r>
            <a:endParaRPr lang="en-US" altLang="ja-JP" sz="9600" dirty="0" smtClean="0">
              <a:solidFill>
                <a:srgbClr val="FF0000"/>
              </a:solidFill>
            </a:endParaRPr>
          </a:p>
          <a:p>
            <a:pPr marL="0" indent="0">
              <a:buNone/>
              <a:tabLst>
                <a:tab pos="266700" algn="l"/>
                <a:tab pos="630238" algn="l"/>
                <a:tab pos="723900" algn="l"/>
              </a:tabLst>
            </a:pPr>
            <a:r>
              <a:rPr lang="en-US" altLang="ja-JP" sz="9600" dirty="0" smtClean="0">
                <a:solidFill>
                  <a:srgbClr val="FF0000"/>
                </a:solidFill>
              </a:rPr>
              <a:t>	</a:t>
            </a:r>
            <a:r>
              <a:rPr lang="ja-JP" altLang="en-US" sz="9600" dirty="0" smtClean="0">
                <a:solidFill>
                  <a:srgbClr val="FF0000"/>
                </a:solidFill>
              </a:rPr>
              <a:t>　 　　　　　　　その目標達成に向けた活動の内容が見えてくる。</a:t>
            </a:r>
            <a:endParaRPr lang="en-US" altLang="ja-JP" sz="9600" dirty="0" smtClean="0"/>
          </a:p>
          <a:p>
            <a:pPr marL="0" indent="0">
              <a:buNone/>
              <a:tabLst>
                <a:tab pos="266700" algn="l"/>
                <a:tab pos="723900" algn="l"/>
              </a:tabLst>
            </a:pPr>
            <a:r>
              <a:rPr lang="ja-JP" altLang="en-US" sz="8000" dirty="0" smtClean="0"/>
              <a:t>　　</a:t>
            </a:r>
            <a:r>
              <a:rPr kumimoji="1" lang="ja-JP" altLang="en-US" sz="8000" dirty="0" smtClean="0"/>
              <a:t>　</a:t>
            </a:r>
            <a:endParaRPr kumimoji="1" lang="en-US" altLang="ja-JP" sz="8000" dirty="0" smtClean="0"/>
          </a:p>
          <a:p>
            <a:endParaRPr kumimoji="1" lang="en-US" altLang="ja-JP" sz="7200" dirty="0" smtClean="0"/>
          </a:p>
          <a:p>
            <a:endParaRPr lang="en-US" altLang="ja-JP" sz="7200" dirty="0" smtClean="0"/>
          </a:p>
          <a:p>
            <a:endParaRPr kumimoji="1" lang="en-US" altLang="ja-JP" sz="7200" dirty="0" smtClean="0"/>
          </a:p>
          <a:p>
            <a:endParaRPr lang="en-US" altLang="ja-JP" sz="7200" dirty="0" smtClean="0"/>
          </a:p>
          <a:p>
            <a:endParaRPr kumimoji="1" lang="ja-JP" altLang="en-US" dirty="0"/>
          </a:p>
        </p:txBody>
      </p:sp>
      <p:sp>
        <p:nvSpPr>
          <p:cNvPr id="4" name="スライド番号プレースホルダ 3"/>
          <p:cNvSpPr>
            <a:spLocks noGrp="1"/>
          </p:cNvSpPr>
          <p:nvPr>
            <p:ph type="sldNum" sz="quarter" idx="12"/>
          </p:nvPr>
        </p:nvSpPr>
        <p:spPr/>
        <p:txBody>
          <a:bodyPr/>
          <a:lstStyle/>
          <a:p>
            <a:pPr>
              <a:defRPr/>
            </a:pPr>
            <a:fld id="{A726EF01-2772-4D47-86A3-C902F379FF67}" type="slidenum">
              <a:rPr lang="ja-JP" altLang="en-US" smtClean="0">
                <a:solidFill>
                  <a:prstClr val="black">
                    <a:tint val="75000"/>
                  </a:prstClr>
                </a:solidFill>
              </a:rPr>
              <a:pPr>
                <a:defRPr/>
              </a:pPr>
              <a:t>11</a:t>
            </a:fld>
            <a:endParaRPr lang="ja-JP" altLang="en-US" dirty="0">
              <a:solidFill>
                <a:prstClr val="black">
                  <a:tint val="75000"/>
                </a:prstClr>
              </a:solidFill>
            </a:endParaRPr>
          </a:p>
        </p:txBody>
      </p:sp>
      <p:sp>
        <p:nvSpPr>
          <p:cNvPr id="5" name="タイトル 1"/>
          <p:cNvSpPr txBox="1">
            <a:spLocks/>
          </p:cNvSpPr>
          <p:nvPr/>
        </p:nvSpPr>
        <p:spPr bwMode="auto">
          <a:xfrm>
            <a:off x="165571" y="1196752"/>
            <a:ext cx="8858312" cy="2736304"/>
          </a:xfrm>
          <a:prstGeom prst="rect">
            <a:avLst/>
          </a:prstGeom>
          <a:solidFill>
            <a:srgbClr val="FFFFCC"/>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eaLnBrk="0" fontAlgn="base" hangingPunct="0">
              <a:spcBef>
                <a:spcPct val="0"/>
              </a:spcBef>
              <a:spcAft>
                <a:spcPct val="0"/>
              </a:spcAft>
              <a:defRPr/>
            </a:pPr>
            <a:r>
              <a:rPr lang="ja-JP" altLang="en-US" sz="2800" dirty="0" smtClean="0">
                <a:solidFill>
                  <a:prstClr val="black"/>
                </a:solidFill>
              </a:rPr>
              <a:t>　</a:t>
            </a:r>
            <a:r>
              <a:rPr lang="ja-JP" altLang="en-US" sz="2400" dirty="0">
                <a:solidFill>
                  <a:prstClr val="black"/>
                </a:solidFill>
              </a:rPr>
              <a:t>例）「クッキーづくり」</a:t>
            </a:r>
            <a:r>
              <a:rPr lang="ja-JP" altLang="en-US" sz="2400" dirty="0" smtClean="0">
                <a:solidFill>
                  <a:prstClr val="black"/>
                </a:solidFill>
              </a:rPr>
              <a:t>を行い、子ども</a:t>
            </a:r>
            <a:r>
              <a:rPr lang="ja-JP" altLang="en-US" sz="2400" dirty="0">
                <a:solidFill>
                  <a:prstClr val="black"/>
                </a:solidFill>
              </a:rPr>
              <a:t>たちが興味関心を示し、先生もこの活動を広げ、学級の生活単元学習として展開したいと考えた</a:t>
            </a:r>
            <a:r>
              <a:rPr lang="ja-JP" altLang="en-US" sz="2400" dirty="0" smtClean="0">
                <a:solidFill>
                  <a:prstClr val="black"/>
                </a:solidFill>
              </a:rPr>
              <a:t>なら・・・・・</a:t>
            </a:r>
            <a:endParaRPr lang="en-US" altLang="ja-JP" sz="2400" dirty="0" smtClean="0">
              <a:solidFill>
                <a:prstClr val="black"/>
              </a:solidFill>
            </a:endParaRPr>
          </a:p>
          <a:p>
            <a:pPr eaLnBrk="0" fontAlgn="base" hangingPunct="0">
              <a:spcBef>
                <a:spcPct val="0"/>
              </a:spcBef>
              <a:spcAft>
                <a:spcPct val="0"/>
              </a:spcAft>
              <a:tabLst>
                <a:tab pos="449263" algn="l"/>
              </a:tabLst>
              <a:defRPr/>
            </a:pPr>
            <a:r>
              <a:rPr lang="ja-JP" altLang="en-US" sz="2400" dirty="0" smtClean="0">
                <a:solidFill>
                  <a:prstClr val="black"/>
                </a:solidFill>
              </a:rPr>
              <a:t>　クッキーづくりにおける生活上</a:t>
            </a:r>
            <a:r>
              <a:rPr lang="ja-JP" altLang="en-US" sz="2400" dirty="0">
                <a:solidFill>
                  <a:prstClr val="black"/>
                </a:solidFill>
              </a:rPr>
              <a:t>の目標を</a:t>
            </a:r>
            <a:r>
              <a:rPr lang="ja-JP" altLang="en-US" sz="2400" dirty="0" smtClean="0">
                <a:solidFill>
                  <a:prstClr val="black"/>
                </a:solidFill>
              </a:rPr>
              <a:t>決め出し（クッキーづくりを通して子どもたちと何をしたいのか？）て、その目標達成のために単元をどのように進めていくのか構想する。　　　　　　　　　　　　　　　　　　　</a:t>
            </a:r>
            <a:r>
              <a:rPr lang="en-US" altLang="ja-JP" sz="2400" dirty="0" smtClean="0">
                <a:solidFill>
                  <a:prstClr val="black"/>
                </a:solidFill>
              </a:rPr>
              <a:t>	</a:t>
            </a:r>
            <a:r>
              <a:rPr lang="ja-JP" altLang="en-US" sz="2000" b="1" dirty="0" smtClean="0">
                <a:solidFill>
                  <a:prstClr val="black"/>
                </a:solidFill>
              </a:rPr>
              <a:t>「単元を始めから終末の目標達成まで、見通して構想することが大切！」</a:t>
            </a:r>
            <a:endParaRPr lang="ja-JP" altLang="en-US" sz="2800" b="1" dirty="0">
              <a:solidFill>
                <a:prstClr val="black"/>
              </a:solidFill>
            </a:endParaRPr>
          </a:p>
        </p:txBody>
      </p:sp>
      <p:sp>
        <p:nvSpPr>
          <p:cNvPr id="7" name="下矢印 6"/>
          <p:cNvSpPr/>
          <p:nvPr/>
        </p:nvSpPr>
        <p:spPr>
          <a:xfrm>
            <a:off x="4038334" y="3933056"/>
            <a:ext cx="785818" cy="4058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15527651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p:txBody>
          <a:bodyPr/>
          <a:lstStyle/>
          <a:p>
            <a:pPr>
              <a:defRPr/>
            </a:pPr>
            <a:fld id="{A726EF01-2772-4D47-86A3-C902F379FF67}" type="slidenum">
              <a:rPr lang="ja-JP" altLang="en-US" smtClean="0">
                <a:solidFill>
                  <a:prstClr val="black">
                    <a:tint val="75000"/>
                  </a:prstClr>
                </a:solidFill>
              </a:rPr>
              <a:pPr>
                <a:defRPr/>
              </a:pPr>
              <a:t>12</a:t>
            </a:fld>
            <a:endParaRPr lang="ja-JP" altLang="en-US" dirty="0">
              <a:solidFill>
                <a:prstClr val="black">
                  <a:tint val="75000"/>
                </a:prstClr>
              </a:solidFill>
            </a:endParaRPr>
          </a:p>
        </p:txBody>
      </p:sp>
      <p:sp>
        <p:nvSpPr>
          <p:cNvPr id="8" name="タイトル 1"/>
          <p:cNvSpPr txBox="1">
            <a:spLocks/>
          </p:cNvSpPr>
          <p:nvPr/>
        </p:nvSpPr>
        <p:spPr>
          <a:xfrm>
            <a:off x="205789" y="2656691"/>
            <a:ext cx="8720862" cy="964150"/>
          </a:xfrm>
          <a:prstGeom prst="rect">
            <a:avLst/>
          </a:prstGeom>
          <a:solidFill>
            <a:srgbClr val="FFFFCD"/>
          </a:solidFill>
          <a:ln>
            <a:solidFill>
              <a:schemeClr val="tx1"/>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en-US" altLang="ja-JP" sz="1800" dirty="0" smtClean="0">
              <a:solidFill>
                <a:prstClr val="black"/>
              </a:solidFill>
            </a:endParaRPr>
          </a:p>
          <a:p>
            <a:endParaRPr lang="en-US" altLang="ja-JP" sz="1800" dirty="0">
              <a:solidFill>
                <a:prstClr val="black"/>
              </a:solidFill>
            </a:endParaRPr>
          </a:p>
          <a:p>
            <a:pPr algn="l">
              <a:tabLst>
                <a:tab pos="95250" algn="l"/>
              </a:tabLst>
            </a:pPr>
            <a:r>
              <a:rPr lang="ja-JP" altLang="en-US" sz="2400" dirty="0" smtClean="0">
                <a:solidFill>
                  <a:prstClr val="black"/>
                </a:solidFill>
                <a:latin typeface="ＭＳ Ｐゴシック"/>
              </a:rPr>
              <a:t>③</a:t>
            </a:r>
            <a:r>
              <a:rPr lang="ja-JP" altLang="en-US" sz="2000" dirty="0" smtClean="0">
                <a:solidFill>
                  <a:prstClr val="black"/>
                </a:solidFill>
                <a:latin typeface="ＭＳ Ｐゴシック"/>
              </a:rPr>
              <a:t>その中で</a:t>
            </a:r>
            <a:r>
              <a:rPr lang="ja-JP" altLang="en-US" sz="2400" dirty="0" smtClean="0">
                <a:solidFill>
                  <a:prstClr val="black"/>
                </a:solidFill>
                <a:latin typeface="ＭＳ Ｐゴシック"/>
              </a:rPr>
              <a:t>、</a:t>
            </a:r>
            <a:r>
              <a:rPr lang="ja-JP" altLang="en-US" sz="2000" dirty="0" smtClean="0">
                <a:solidFill>
                  <a:prstClr val="black"/>
                </a:solidFill>
                <a:latin typeface="ＭＳ Ｐゴシック"/>
              </a:rPr>
              <a:t>一番子ども達と一緒にやってみたい活動を決め出す。</a:t>
            </a:r>
            <a:br>
              <a:rPr lang="ja-JP" altLang="en-US" sz="2000" dirty="0" smtClean="0">
                <a:solidFill>
                  <a:prstClr val="black"/>
                </a:solidFill>
                <a:latin typeface="ＭＳ Ｐゴシック"/>
              </a:rPr>
            </a:br>
            <a:r>
              <a:rPr lang="ja-JP" altLang="en-US" sz="2000" dirty="0" smtClean="0">
                <a:solidFill>
                  <a:prstClr val="black"/>
                </a:solidFill>
                <a:latin typeface="ＭＳ Ｐゴシック"/>
              </a:rPr>
              <a:t>　→</a:t>
            </a:r>
            <a:r>
              <a:rPr lang="en-US" altLang="ja-JP" sz="1800" dirty="0" smtClean="0">
                <a:solidFill>
                  <a:prstClr val="black"/>
                </a:solidFill>
                <a:latin typeface="ＭＳ Ｐゴシック"/>
              </a:rPr>
              <a:t>『                 </a:t>
            </a:r>
            <a:r>
              <a:rPr lang="ja-JP" altLang="en-US" sz="1800" dirty="0" smtClean="0">
                <a:solidFill>
                  <a:prstClr val="black"/>
                </a:solidFill>
                <a:latin typeface="ＭＳ Ｐゴシック"/>
              </a:rPr>
              <a:t>　　　　　　　　　　　　</a:t>
            </a:r>
            <a:r>
              <a:rPr lang="en-US" altLang="ja-JP" sz="1800" dirty="0" smtClean="0">
                <a:solidFill>
                  <a:prstClr val="black"/>
                </a:solidFill>
                <a:latin typeface="ＭＳ Ｐゴシック"/>
              </a:rPr>
              <a:t>                  </a:t>
            </a:r>
            <a:r>
              <a:rPr lang="en-US" altLang="ja-JP" sz="1600" dirty="0" smtClean="0">
                <a:solidFill>
                  <a:prstClr val="black"/>
                </a:solidFill>
                <a:latin typeface="ＭＳ Ｐゴシック"/>
              </a:rPr>
              <a:t>』</a:t>
            </a:r>
            <a:r>
              <a:rPr lang="ja-JP" altLang="en-US" sz="1600" dirty="0" smtClean="0">
                <a:solidFill>
                  <a:prstClr val="black"/>
                </a:solidFill>
                <a:latin typeface="ＭＳ Ｐゴシック"/>
              </a:rPr>
              <a:t>　                                                                                                              </a:t>
            </a:r>
            <a:r>
              <a:rPr lang="en-US" altLang="ja-JP" sz="1600" dirty="0" smtClean="0">
                <a:solidFill>
                  <a:prstClr val="black"/>
                </a:solidFill>
                <a:latin typeface="ＭＳ Ｐゴシック"/>
              </a:rPr>
              <a:t>	     </a:t>
            </a:r>
            <a:r>
              <a:rPr lang="ja-JP" altLang="en-US" sz="1600" dirty="0" smtClean="0">
                <a:solidFill>
                  <a:prstClr val="black"/>
                </a:solidFill>
                <a:latin typeface="ＭＳ Ｐゴシック"/>
              </a:rPr>
              <a:t>この活動で何を目標にし、達成</a:t>
            </a:r>
            <a:r>
              <a:rPr lang="ja-JP" altLang="en-US" sz="1600" dirty="0">
                <a:solidFill>
                  <a:prstClr val="black"/>
                </a:solidFill>
                <a:latin typeface="ＭＳ Ｐゴシック"/>
              </a:rPr>
              <a:t>した</a:t>
            </a:r>
            <a:r>
              <a:rPr lang="ja-JP" altLang="en-US" sz="1600" dirty="0" smtClean="0">
                <a:solidFill>
                  <a:prstClr val="black"/>
                </a:solidFill>
                <a:latin typeface="ＭＳ Ｐゴシック"/>
              </a:rPr>
              <a:t>いか活動を絞り込み単元名</a:t>
            </a:r>
            <a:r>
              <a:rPr lang="ja-JP" altLang="en-US" sz="1600" dirty="0">
                <a:solidFill>
                  <a:prstClr val="black"/>
                </a:solidFill>
                <a:latin typeface="ＭＳ Ｐゴシック"/>
              </a:rPr>
              <a:t>に</a:t>
            </a:r>
            <a:r>
              <a:rPr lang="ja-JP" altLang="en-US" sz="1600" dirty="0" smtClean="0">
                <a:solidFill>
                  <a:prstClr val="black"/>
                </a:solidFill>
                <a:latin typeface="ＭＳ Ｐゴシック"/>
              </a:rPr>
              <a:t>する。</a:t>
            </a:r>
            <a:r>
              <a:rPr lang="en-US" altLang="ja-JP" sz="1600" dirty="0">
                <a:solidFill>
                  <a:prstClr val="black"/>
                </a:solidFill>
                <a:latin typeface="ＭＳ Ｐゴシック"/>
              </a:rPr>
              <a:t/>
            </a:r>
            <a:br>
              <a:rPr lang="en-US" altLang="ja-JP" sz="1600" dirty="0">
                <a:solidFill>
                  <a:prstClr val="black"/>
                </a:solidFill>
                <a:latin typeface="ＭＳ Ｐゴシック"/>
              </a:rPr>
            </a:br>
            <a:r>
              <a:rPr lang="en-US" altLang="ja-JP" sz="1800" dirty="0" smtClean="0">
                <a:solidFill>
                  <a:prstClr val="black"/>
                </a:solidFill>
                <a:latin typeface="ＭＳ Ｐゴシック"/>
              </a:rPr>
              <a:t/>
            </a:r>
            <a:br>
              <a:rPr lang="en-US" altLang="ja-JP" sz="1800" dirty="0" smtClean="0">
                <a:solidFill>
                  <a:prstClr val="black"/>
                </a:solidFill>
                <a:latin typeface="ＭＳ Ｐゴシック"/>
              </a:rPr>
            </a:br>
            <a:endParaRPr lang="ja-JP" altLang="en-US" sz="2000" dirty="0">
              <a:solidFill>
                <a:prstClr val="black"/>
              </a:solidFill>
              <a:latin typeface="ＭＳ Ｐゴシック"/>
            </a:endParaRPr>
          </a:p>
        </p:txBody>
      </p:sp>
      <p:sp>
        <p:nvSpPr>
          <p:cNvPr id="9" name="タイトル 1"/>
          <p:cNvSpPr txBox="1">
            <a:spLocks/>
          </p:cNvSpPr>
          <p:nvPr/>
        </p:nvSpPr>
        <p:spPr bwMode="auto">
          <a:xfrm>
            <a:off x="205788" y="3762952"/>
            <a:ext cx="8735561" cy="892080"/>
          </a:xfrm>
          <a:prstGeom prst="rect">
            <a:avLst/>
          </a:prstGeom>
          <a:solidFill>
            <a:srgbClr val="FFFFCD"/>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endParaRPr lang="en-US" altLang="ja-JP" sz="2000" dirty="0" smtClean="0">
              <a:solidFill>
                <a:prstClr val="black"/>
              </a:solidFill>
            </a:endParaRPr>
          </a:p>
          <a:p>
            <a:pPr algn="l"/>
            <a:r>
              <a:rPr lang="ja-JP" altLang="en-US" sz="1800" dirty="0" smtClean="0">
                <a:solidFill>
                  <a:prstClr val="black"/>
                </a:solidFill>
              </a:rPr>
              <a:t> </a:t>
            </a:r>
            <a:r>
              <a:rPr lang="ja-JP" altLang="en-US" sz="2000" dirty="0" smtClean="0">
                <a:solidFill>
                  <a:prstClr val="black"/>
                </a:solidFill>
              </a:rPr>
              <a:t>④子どもとの合言葉となり</a:t>
            </a:r>
            <a:r>
              <a:rPr lang="ja-JP" altLang="en-US" sz="2000" dirty="0">
                <a:solidFill>
                  <a:prstClr val="black"/>
                </a:solidFill>
              </a:rPr>
              <a:t>、達成すべき目標が具体的でわかりやすい</a:t>
            </a:r>
            <a:r>
              <a:rPr lang="ja-JP" altLang="en-US" sz="2000" dirty="0" smtClean="0">
                <a:solidFill>
                  <a:prstClr val="black"/>
                </a:solidFill>
              </a:rPr>
              <a:t>単元名！</a:t>
            </a:r>
            <a:endParaRPr lang="en-US" altLang="ja-JP" sz="2400" dirty="0">
              <a:solidFill>
                <a:prstClr val="black"/>
              </a:solidFill>
            </a:endParaRPr>
          </a:p>
          <a:p>
            <a:r>
              <a:rPr lang="en-US" altLang="ja-JP" sz="2000" dirty="0" smtClean="0">
                <a:solidFill>
                  <a:prstClr val="black"/>
                </a:solidFill>
              </a:rPr>
              <a:t>『</a:t>
            </a:r>
            <a:r>
              <a:rPr lang="en-US" altLang="ja-JP" sz="2000" u="sng" dirty="0" smtClean="0">
                <a:solidFill>
                  <a:prstClr val="black"/>
                </a:solidFill>
              </a:rPr>
              <a:t>                                                                                                 </a:t>
            </a:r>
            <a:r>
              <a:rPr lang="en-US" altLang="ja-JP" sz="2000" dirty="0" smtClean="0">
                <a:solidFill>
                  <a:prstClr val="black"/>
                </a:solidFill>
              </a:rPr>
              <a:t> 』</a:t>
            </a:r>
            <a:br>
              <a:rPr lang="en-US" altLang="ja-JP" sz="2000" dirty="0" smtClean="0">
                <a:solidFill>
                  <a:prstClr val="black"/>
                </a:solidFill>
              </a:rPr>
            </a:br>
            <a:endParaRPr lang="ja-JP" altLang="en-US" sz="2000" dirty="0">
              <a:solidFill>
                <a:prstClr val="black"/>
              </a:solidFill>
            </a:endParaRPr>
          </a:p>
        </p:txBody>
      </p:sp>
      <p:sp>
        <p:nvSpPr>
          <p:cNvPr id="10" name="下矢印 9"/>
          <p:cNvSpPr/>
          <p:nvPr/>
        </p:nvSpPr>
        <p:spPr>
          <a:xfrm>
            <a:off x="3754373" y="2504881"/>
            <a:ext cx="785818" cy="1518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 name="コンテンツ プレースホルダー 2"/>
          <p:cNvSpPr txBox="1">
            <a:spLocks/>
          </p:cNvSpPr>
          <p:nvPr/>
        </p:nvSpPr>
        <p:spPr>
          <a:xfrm>
            <a:off x="205789" y="4830984"/>
            <a:ext cx="8746200" cy="487857"/>
          </a:xfrm>
          <a:prstGeom prst="rect">
            <a:avLst/>
          </a:prstGeom>
          <a:solidFill>
            <a:srgbClr val="FFFFCD"/>
          </a:solidFill>
          <a:ln>
            <a:solidFill>
              <a:schemeClr val="tx1"/>
            </a:solidFill>
          </a:ln>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ja-JP" altLang="en-US" dirty="0" smtClean="0">
                <a:solidFill>
                  <a:prstClr val="black"/>
                </a:solidFill>
              </a:rPr>
              <a:t> ⑤単元の醸成としてどんな活動が考えられるか？</a:t>
            </a:r>
          </a:p>
          <a:p>
            <a:pPr marL="0" indent="0">
              <a:buFont typeface="Arial" pitchFamily="34" charset="0"/>
              <a:buNone/>
            </a:pPr>
            <a:r>
              <a:rPr lang="ja-JP" altLang="en-US" sz="1600" dirty="0" smtClean="0">
                <a:solidFill>
                  <a:prstClr val="black"/>
                </a:solidFill>
              </a:rPr>
              <a:t>　　　　</a:t>
            </a:r>
            <a:endParaRPr lang="ja-JP" altLang="en-US" sz="1700" dirty="0" smtClean="0">
              <a:solidFill>
                <a:prstClr val="black"/>
              </a:solidFill>
            </a:endParaRPr>
          </a:p>
          <a:p>
            <a:endParaRPr lang="ja-JP" altLang="en-US" sz="1700" dirty="0">
              <a:solidFill>
                <a:prstClr val="black"/>
              </a:solidFill>
            </a:endParaRPr>
          </a:p>
        </p:txBody>
      </p:sp>
      <p:sp>
        <p:nvSpPr>
          <p:cNvPr id="13" name="コンテンツ プレースホルダー 2"/>
          <p:cNvSpPr txBox="1">
            <a:spLocks/>
          </p:cNvSpPr>
          <p:nvPr/>
        </p:nvSpPr>
        <p:spPr bwMode="auto">
          <a:xfrm>
            <a:off x="205788" y="5301208"/>
            <a:ext cx="8746201" cy="1363621"/>
          </a:xfrm>
          <a:prstGeom prst="rect">
            <a:avLst/>
          </a:prstGeom>
          <a:solidFill>
            <a:srgbClr val="FFFFCD"/>
          </a:solid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charset="0"/>
              <a:buNone/>
            </a:pPr>
            <a:r>
              <a:rPr lang="ja-JP" altLang="en-US" sz="2400" dirty="0" smtClean="0">
                <a:solidFill>
                  <a:prstClr val="black"/>
                </a:solidFill>
              </a:rPr>
              <a:t> ⑥</a:t>
            </a:r>
            <a:r>
              <a:rPr lang="ja-JP" altLang="en-US" sz="2800" dirty="0" smtClean="0">
                <a:solidFill>
                  <a:prstClr val="black"/>
                </a:solidFill>
              </a:rPr>
              <a:t> </a:t>
            </a:r>
            <a:r>
              <a:rPr lang="ja-JP" altLang="en-US" sz="2000" dirty="0" smtClean="0">
                <a:solidFill>
                  <a:prstClr val="black"/>
                </a:solidFill>
              </a:rPr>
              <a:t>目標達成</a:t>
            </a:r>
            <a:r>
              <a:rPr lang="ja-JP" altLang="en-US" sz="2000" dirty="0">
                <a:solidFill>
                  <a:prstClr val="black"/>
                </a:solidFill>
              </a:rPr>
              <a:t>のために、単元初期から単元終末までにどんな</a:t>
            </a:r>
            <a:r>
              <a:rPr lang="ja-JP" altLang="en-US" sz="2000" dirty="0" smtClean="0">
                <a:solidFill>
                  <a:prstClr val="black"/>
                </a:solidFill>
              </a:rPr>
              <a:t>活動</a:t>
            </a:r>
            <a:r>
              <a:rPr lang="ja-JP" altLang="en-US" sz="2000" dirty="0">
                <a:solidFill>
                  <a:prstClr val="black"/>
                </a:solidFill>
              </a:rPr>
              <a:t>が仕組める</a:t>
            </a:r>
            <a:r>
              <a:rPr lang="ja-JP" altLang="en-US" sz="2000" dirty="0" smtClean="0">
                <a:solidFill>
                  <a:prstClr val="black"/>
                </a:solidFill>
              </a:rPr>
              <a:t>か</a:t>
            </a:r>
            <a:endParaRPr lang="ja-JP" altLang="en-US" sz="1800" dirty="0">
              <a:solidFill>
                <a:prstClr val="black"/>
              </a:solidFill>
            </a:endParaRPr>
          </a:p>
          <a:p>
            <a:pPr marL="0" indent="0">
              <a:buFont typeface="Arial" charset="0"/>
              <a:buNone/>
            </a:pPr>
            <a:r>
              <a:rPr lang="ja-JP" altLang="en-US" sz="1600" dirty="0" smtClean="0">
                <a:solidFill>
                  <a:prstClr val="black"/>
                </a:solidFill>
              </a:rPr>
              <a:t>　・</a:t>
            </a:r>
            <a:r>
              <a:rPr lang="ja-JP" altLang="en-US" sz="1600" dirty="0">
                <a:solidFill>
                  <a:prstClr val="black"/>
                </a:solidFill>
              </a:rPr>
              <a:t>単元初期活動</a:t>
            </a:r>
            <a:r>
              <a:rPr lang="en-US" altLang="ja-JP" sz="1600" dirty="0">
                <a:solidFill>
                  <a:prstClr val="black"/>
                </a:solidFill>
              </a:rPr>
              <a:t>…</a:t>
            </a:r>
            <a:r>
              <a:rPr lang="ja-JP" altLang="en-US" sz="1600" dirty="0" smtClean="0">
                <a:solidFill>
                  <a:prstClr val="black"/>
                </a:solidFill>
              </a:rPr>
              <a:t>「                                                                             」</a:t>
            </a:r>
            <a:endParaRPr lang="ja-JP" altLang="en-US" sz="1600" dirty="0">
              <a:solidFill>
                <a:prstClr val="black"/>
              </a:solidFill>
            </a:endParaRPr>
          </a:p>
          <a:p>
            <a:pPr marL="0" indent="0">
              <a:buFont typeface="Arial" charset="0"/>
              <a:buNone/>
            </a:pPr>
            <a:r>
              <a:rPr lang="ja-JP" altLang="en-US" sz="1600" dirty="0" smtClean="0">
                <a:solidFill>
                  <a:prstClr val="black"/>
                </a:solidFill>
              </a:rPr>
              <a:t>　・「                                                                                                          」</a:t>
            </a:r>
            <a:endParaRPr lang="ja-JP" altLang="en-US" sz="1600" dirty="0">
              <a:solidFill>
                <a:prstClr val="black"/>
              </a:solidFill>
            </a:endParaRPr>
          </a:p>
          <a:p>
            <a:pPr marL="0" indent="0">
              <a:buFont typeface="Arial" charset="0"/>
              <a:buNone/>
            </a:pPr>
            <a:r>
              <a:rPr lang="ja-JP" altLang="en-US" sz="1600" dirty="0" smtClean="0">
                <a:solidFill>
                  <a:prstClr val="black"/>
                </a:solidFill>
              </a:rPr>
              <a:t>　・</a:t>
            </a:r>
            <a:r>
              <a:rPr lang="ja-JP" altLang="en-US" sz="1600" dirty="0">
                <a:solidFill>
                  <a:prstClr val="black"/>
                </a:solidFill>
              </a:rPr>
              <a:t>単元終末活動</a:t>
            </a:r>
            <a:r>
              <a:rPr lang="en-US" altLang="ja-JP" sz="1600" dirty="0">
                <a:solidFill>
                  <a:prstClr val="black"/>
                </a:solidFill>
              </a:rPr>
              <a:t>…</a:t>
            </a:r>
            <a:r>
              <a:rPr lang="ja-JP" altLang="en-US" sz="1600" dirty="0" smtClean="0">
                <a:solidFill>
                  <a:prstClr val="black"/>
                </a:solidFill>
              </a:rPr>
              <a:t>「                                                                            」</a:t>
            </a:r>
            <a:endParaRPr lang="ja-JP" altLang="en-US" sz="1600" dirty="0">
              <a:solidFill>
                <a:prstClr val="black"/>
              </a:solidFill>
            </a:endParaRPr>
          </a:p>
        </p:txBody>
      </p:sp>
      <p:sp>
        <p:nvSpPr>
          <p:cNvPr id="14" name="下矢印 13"/>
          <p:cNvSpPr/>
          <p:nvPr/>
        </p:nvSpPr>
        <p:spPr>
          <a:xfrm>
            <a:off x="3754373" y="4655032"/>
            <a:ext cx="785818" cy="1518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6" name="コンテンツ プレースホルダ 2"/>
          <p:cNvSpPr txBox="1">
            <a:spLocks/>
          </p:cNvSpPr>
          <p:nvPr/>
        </p:nvSpPr>
        <p:spPr>
          <a:xfrm>
            <a:off x="205789" y="956004"/>
            <a:ext cx="8712967" cy="600788"/>
          </a:xfrm>
          <a:prstGeom prst="rect">
            <a:avLst/>
          </a:prstGeom>
          <a:solidFill>
            <a:srgbClr val="FFFFCC"/>
          </a:solidFill>
          <a:ln>
            <a:solidFill>
              <a:schemeClr val="tx1"/>
            </a:solidFill>
          </a:ln>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ja-JP" altLang="en-US" sz="8000" dirty="0" smtClean="0">
                <a:solidFill>
                  <a:prstClr val="black"/>
                </a:solidFill>
              </a:rPr>
              <a:t>①その時期の児童生徒の生活と意識（児童生徒の実態把握）</a:t>
            </a:r>
            <a:endParaRPr lang="en-US" altLang="ja-JP" sz="8000" dirty="0" smtClean="0">
              <a:solidFill>
                <a:prstClr val="black"/>
              </a:solidFill>
            </a:endParaRPr>
          </a:p>
          <a:p>
            <a:pPr marL="0" indent="0">
              <a:buFont typeface="Arial" pitchFamily="34" charset="0"/>
              <a:buNone/>
            </a:pPr>
            <a:r>
              <a:rPr lang="ja-JP" altLang="en-US" sz="8000" dirty="0" smtClean="0">
                <a:solidFill>
                  <a:prstClr val="black"/>
                </a:solidFill>
              </a:rPr>
              <a:t>　　　　　　　　　</a:t>
            </a:r>
            <a:endParaRPr lang="en-US" altLang="ja-JP" sz="8000" dirty="0" smtClean="0">
              <a:solidFill>
                <a:prstClr val="black"/>
              </a:solidFill>
            </a:endParaRPr>
          </a:p>
          <a:p>
            <a:pPr marL="0" indent="0">
              <a:buFont typeface="Arial" pitchFamily="34" charset="0"/>
              <a:buNone/>
            </a:pPr>
            <a:r>
              <a:rPr lang="ja-JP" altLang="en-US" sz="6400" dirty="0" smtClean="0">
                <a:solidFill>
                  <a:prstClr val="black"/>
                </a:solidFill>
              </a:rPr>
              <a:t>　　</a:t>
            </a:r>
            <a:endParaRPr lang="en-US" altLang="ja-JP" sz="8000" dirty="0" smtClean="0">
              <a:solidFill>
                <a:prstClr val="black"/>
              </a:solidFill>
            </a:endParaRPr>
          </a:p>
          <a:p>
            <a:pPr marL="0" indent="0">
              <a:buFont typeface="Arial" pitchFamily="34" charset="0"/>
              <a:buNone/>
              <a:tabLst>
                <a:tab pos="266700" algn="l"/>
                <a:tab pos="723900" algn="l"/>
              </a:tabLst>
            </a:pPr>
            <a:r>
              <a:rPr lang="ja-JP" altLang="en-US" sz="8000" dirty="0" smtClean="0">
                <a:solidFill>
                  <a:prstClr val="black"/>
                </a:solidFill>
              </a:rPr>
              <a:t>　　</a:t>
            </a:r>
            <a:endParaRPr lang="en-US" altLang="ja-JP" sz="8000" dirty="0" smtClean="0">
              <a:solidFill>
                <a:prstClr val="black"/>
              </a:solidFill>
            </a:endParaRPr>
          </a:p>
          <a:p>
            <a:pPr marL="0" indent="0">
              <a:buFont typeface="Arial" pitchFamily="34" charset="0"/>
              <a:buNone/>
              <a:tabLst>
                <a:tab pos="266700" algn="l"/>
                <a:tab pos="723900" algn="l"/>
              </a:tabLst>
            </a:pPr>
            <a:r>
              <a:rPr lang="ja-JP" altLang="en-US" sz="11200" dirty="0" smtClean="0">
                <a:solidFill>
                  <a:prstClr val="black"/>
                </a:solidFill>
              </a:rPr>
              <a:t>　　　　　　　　　　　　　　　　　　　　</a:t>
            </a:r>
            <a:endParaRPr lang="ja-JP" altLang="en-US" sz="4000" dirty="0">
              <a:solidFill>
                <a:prstClr val="black"/>
              </a:solidFill>
            </a:endParaRPr>
          </a:p>
        </p:txBody>
      </p:sp>
      <p:sp>
        <p:nvSpPr>
          <p:cNvPr id="17" name="下矢印 16"/>
          <p:cNvSpPr/>
          <p:nvPr/>
        </p:nvSpPr>
        <p:spPr>
          <a:xfrm>
            <a:off x="3754373" y="3620841"/>
            <a:ext cx="785818" cy="1518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8" name="タイトル 1"/>
          <p:cNvSpPr>
            <a:spLocks noGrp="1"/>
          </p:cNvSpPr>
          <p:nvPr>
            <p:ph type="title"/>
          </p:nvPr>
        </p:nvSpPr>
        <p:spPr>
          <a:xfrm>
            <a:off x="239022" y="116632"/>
            <a:ext cx="8712966" cy="648072"/>
          </a:xfrm>
          <a:prstGeom prst="rect">
            <a:avLst/>
          </a:prstGeom>
          <a:solidFill>
            <a:srgbClr val="D1FEFF"/>
          </a:solidFill>
          <a:ln>
            <a:solidFill>
              <a:sysClr val="windowText" lastClr="000000"/>
            </a:solidFill>
          </a:ln>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3600" b="0" i="0" u="none" strike="noStrike" kern="0" cap="none" spc="0" normalizeH="0" baseline="0" noProof="0" dirty="0" smtClean="0">
                <a:ln>
                  <a:noFill/>
                </a:ln>
                <a:solidFill>
                  <a:prstClr val="black"/>
                </a:solidFill>
                <a:effectLst/>
                <a:uLnTx/>
                <a:uFillTx/>
              </a:rPr>
              <a:t>７　　シートの特徴　　</a:t>
            </a:r>
            <a:r>
              <a:rPr kumimoji="0" lang="ja-JP" altLang="en-US" sz="2800" b="0" i="0" u="none" strike="noStrike" kern="0" cap="none" spc="0" normalizeH="0" baseline="0" noProof="0" dirty="0" smtClean="0">
                <a:ln>
                  <a:noFill/>
                </a:ln>
                <a:solidFill>
                  <a:prstClr val="black"/>
                </a:solidFill>
                <a:effectLst/>
                <a:uLnTx/>
                <a:uFillTx/>
              </a:rPr>
              <a:t>①単元構想シート</a:t>
            </a:r>
            <a:endParaRPr kumimoji="1" lang="ja-JP" altLang="en-US" sz="4000" b="0" i="0" u="none" strike="noStrike" kern="0" cap="none" spc="0" normalizeH="0" baseline="0" noProof="0" dirty="0">
              <a:ln>
                <a:noFill/>
              </a:ln>
              <a:solidFill>
                <a:sysClr val="windowText" lastClr="000000"/>
              </a:solidFill>
              <a:effectLst/>
              <a:uLnTx/>
              <a:uFillTx/>
            </a:endParaRPr>
          </a:p>
        </p:txBody>
      </p:sp>
      <p:sp>
        <p:nvSpPr>
          <p:cNvPr id="19" name="下矢印 18"/>
          <p:cNvSpPr/>
          <p:nvPr/>
        </p:nvSpPr>
        <p:spPr>
          <a:xfrm>
            <a:off x="3747576" y="1600080"/>
            <a:ext cx="785818" cy="1518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0" name="コンテンツ プレースホルダ 2"/>
          <p:cNvSpPr>
            <a:spLocks noGrp="1"/>
          </p:cNvSpPr>
          <p:nvPr>
            <p:ph idx="1"/>
          </p:nvPr>
        </p:nvSpPr>
        <p:spPr>
          <a:xfrm>
            <a:off x="205788" y="1784561"/>
            <a:ext cx="8694038" cy="720320"/>
          </a:xfrm>
          <a:prstGeom prst="rect">
            <a:avLst/>
          </a:prstGeom>
          <a:solidFill>
            <a:srgbClr val="FFFFCD"/>
          </a:solidFill>
          <a:ln>
            <a:solidFill>
              <a:sysClr val="windowText" lastClr="000000"/>
            </a:solidFill>
          </a:ln>
        </p:spPr>
        <p:txBody>
          <a:bodyPr>
            <a:normAutofit fontScale="250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8000" i="0" u="none" strike="noStrike" kern="0" cap="none" spc="0" normalizeH="0" baseline="0" noProof="0" dirty="0" smtClean="0">
                <a:ln>
                  <a:noFill/>
                </a:ln>
                <a:solidFill>
                  <a:sysClr val="windowText" lastClr="000000"/>
                </a:solidFill>
                <a:effectLst/>
                <a:uLnTx/>
                <a:uFillTx/>
              </a:rPr>
              <a:t> ②「その時期の児童生徒の生活と意識（　　　　　）」から取り組めそうな活動</a:t>
            </a:r>
            <a:endParaRPr kumimoji="0" lang="en-US" altLang="ja-JP" sz="800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7200" b="0" i="0" u="none" strike="noStrike" kern="0" cap="none" spc="0" normalizeH="0" baseline="0" noProof="0" dirty="0" smtClean="0">
                <a:ln>
                  <a:noFill/>
                </a:ln>
                <a:solidFill>
                  <a:sysClr val="windowText" lastClr="000000"/>
                </a:solidFill>
                <a:effectLst/>
                <a:uLnTx/>
                <a:uFillTx/>
              </a:rPr>
              <a:t>　　</a:t>
            </a:r>
            <a:endParaRPr kumimoji="0" lang="en-US" altLang="ja-JP" sz="72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tab pos="266700" algn="l"/>
                <a:tab pos="723900" algn="l"/>
              </a:tabLst>
              <a:defRPr/>
            </a:pPr>
            <a:r>
              <a:rPr kumimoji="0" lang="ja-JP" altLang="en-US" sz="8000" b="0" i="0" u="none" strike="noStrike" kern="0" cap="none" spc="0" normalizeH="0" baseline="0" noProof="0" dirty="0" smtClean="0">
                <a:ln>
                  <a:noFill/>
                </a:ln>
                <a:solidFill>
                  <a:sysClr val="windowText" lastClr="000000"/>
                </a:solidFill>
                <a:effectLst/>
                <a:uLnTx/>
                <a:uFillTx/>
              </a:rPr>
              <a:t>　　</a:t>
            </a:r>
            <a:endParaRPr kumimoji="0" lang="en-US" altLang="ja-JP" sz="80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tab pos="266700" algn="l"/>
                <a:tab pos="723900" algn="l"/>
              </a:tabLst>
              <a:defRPr/>
            </a:pPr>
            <a:r>
              <a:rPr kumimoji="0" lang="ja-JP" altLang="en-US" sz="8000" b="0" i="0" u="none" strike="noStrike" kern="0" cap="none" spc="0" normalizeH="0" baseline="0" noProof="0" dirty="0" smtClean="0">
                <a:ln>
                  <a:noFill/>
                </a:ln>
                <a:solidFill>
                  <a:sysClr val="windowText" lastClr="000000"/>
                </a:solidFill>
                <a:effectLst/>
                <a:uLnTx/>
                <a:uFillTx/>
              </a:rPr>
              <a:t>　　</a:t>
            </a:r>
            <a:r>
              <a:rPr kumimoji="1" lang="ja-JP" altLang="en-US" sz="8000" b="0" i="0" u="none" strike="noStrike" kern="0" cap="none" spc="0" normalizeH="0" baseline="0" noProof="0" dirty="0" smtClean="0">
                <a:ln>
                  <a:noFill/>
                </a:ln>
                <a:solidFill>
                  <a:sysClr val="windowText" lastClr="000000"/>
                </a:solidFill>
                <a:effectLst/>
                <a:uLnTx/>
                <a:uFillTx/>
              </a:rPr>
              <a:t>　</a:t>
            </a:r>
            <a:endParaRPr kumimoji="1" lang="en-US" altLang="ja-JP" sz="80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72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72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72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72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4052426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bg/>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bg/>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build="p" animBg="1"/>
      <p:bldP spid="13" grpId="0" animBg="1"/>
      <p:bldP spid="14" grpId="0" animBg="1"/>
      <p:bldP spid="16" grpId="0" build="p" animBg="1"/>
      <p:bldP spid="17" grpId="0" animBg="1"/>
      <p:bldP spid="1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noGrp="1"/>
          </p:cNvSpPr>
          <p:nvPr>
            <p:ph idx="1"/>
          </p:nvPr>
        </p:nvSpPr>
        <p:spPr>
          <a:xfrm>
            <a:off x="457200" y="260648"/>
            <a:ext cx="8229600" cy="6408712"/>
          </a:xfrm>
          <a:prstGeom prst="rect">
            <a:avLst/>
          </a:prstGeom>
          <a:solidFill>
            <a:srgbClr val="FFFFCD"/>
          </a:solidFill>
          <a:ln>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tabLst>
                <a:tab pos="268288" algn="l"/>
              </a:tabLst>
            </a:pPr>
            <a:r>
              <a:rPr lang="ja-JP" altLang="en-US" sz="2800" dirty="0" smtClean="0">
                <a:solidFill>
                  <a:prstClr val="black"/>
                </a:solidFill>
              </a:rPr>
              <a:t>＜単元</a:t>
            </a:r>
            <a:r>
              <a:rPr lang="ja-JP" altLang="en-US" sz="2800" dirty="0">
                <a:solidFill>
                  <a:prstClr val="black"/>
                </a:solidFill>
              </a:rPr>
              <a:t>構想</a:t>
            </a:r>
            <a:r>
              <a:rPr lang="ja-JP" altLang="en-US" sz="2800" dirty="0" smtClean="0">
                <a:solidFill>
                  <a:prstClr val="black"/>
                </a:solidFill>
              </a:rPr>
              <a:t>シートの特徴＞</a:t>
            </a:r>
            <a:r>
              <a:rPr lang="ja-JP" altLang="en-US" sz="2800" dirty="0">
                <a:solidFill>
                  <a:prstClr val="black"/>
                </a:solidFill>
              </a:rPr>
              <a:t>　　　</a:t>
            </a:r>
            <a:r>
              <a:rPr lang="en-US" altLang="ja-JP" sz="2800" dirty="0">
                <a:solidFill>
                  <a:prstClr val="black"/>
                </a:solidFill>
              </a:rPr>
              <a:t>	</a:t>
            </a:r>
          </a:p>
          <a:p>
            <a:pPr marL="0" indent="0">
              <a:buFont typeface="Arial" pitchFamily="34" charset="0"/>
              <a:buNone/>
              <a:tabLst>
                <a:tab pos="268288" algn="l"/>
              </a:tabLst>
            </a:pPr>
            <a:r>
              <a:rPr lang="ja-JP" altLang="en-US" sz="2800" dirty="0">
                <a:solidFill>
                  <a:prstClr val="black"/>
                </a:solidFill>
              </a:rPr>
              <a:t>　</a:t>
            </a:r>
            <a:r>
              <a:rPr lang="ja-JP" altLang="en-US" sz="2800" dirty="0" smtClean="0">
                <a:solidFill>
                  <a:prstClr val="black"/>
                </a:solidFill>
              </a:rPr>
              <a:t>①その時期の児童生徒の生活と意識からその時期</a:t>
            </a:r>
            <a:r>
              <a:rPr lang="en-US" altLang="ja-JP" sz="2800" dirty="0" smtClean="0">
                <a:solidFill>
                  <a:prstClr val="black"/>
                </a:solidFill>
              </a:rPr>
              <a:t>	    </a:t>
            </a:r>
            <a:r>
              <a:rPr lang="ja-JP" altLang="en-US" sz="2800" dirty="0" smtClean="0">
                <a:solidFill>
                  <a:prstClr val="black"/>
                </a:solidFill>
              </a:rPr>
              <a:t>に取組めそうな活動を導き出すことができる。</a:t>
            </a:r>
            <a:r>
              <a:rPr lang="en-US" altLang="ja-JP" sz="2800" dirty="0">
                <a:solidFill>
                  <a:prstClr val="black"/>
                </a:solidFill>
              </a:rPr>
              <a:t>	</a:t>
            </a:r>
            <a:endParaRPr lang="en-US" altLang="ja-JP" sz="2800" dirty="0" smtClean="0">
              <a:solidFill>
                <a:prstClr val="black"/>
              </a:solidFill>
            </a:endParaRPr>
          </a:p>
          <a:p>
            <a:pPr marL="0" indent="0">
              <a:buFont typeface="Arial" pitchFamily="34" charset="0"/>
              <a:buNone/>
              <a:tabLst>
                <a:tab pos="268288" algn="l"/>
              </a:tabLst>
            </a:pPr>
            <a:r>
              <a:rPr lang="ja-JP" altLang="en-US" sz="2800" dirty="0">
                <a:solidFill>
                  <a:prstClr val="black"/>
                </a:solidFill>
              </a:rPr>
              <a:t>　</a:t>
            </a:r>
            <a:r>
              <a:rPr lang="ja-JP" altLang="en-US" sz="2800" dirty="0" smtClean="0">
                <a:solidFill>
                  <a:prstClr val="black"/>
                </a:solidFill>
              </a:rPr>
              <a:t>②生活上</a:t>
            </a:r>
            <a:r>
              <a:rPr lang="ja-JP" altLang="en-US" sz="2800" dirty="0">
                <a:solidFill>
                  <a:prstClr val="black"/>
                </a:solidFill>
              </a:rPr>
              <a:t>の</a:t>
            </a:r>
            <a:r>
              <a:rPr lang="ja-JP" altLang="en-US" sz="2800" dirty="0" smtClean="0">
                <a:solidFill>
                  <a:prstClr val="black"/>
                </a:solidFill>
              </a:rPr>
              <a:t>目標や解決すべき課題を据え、その達  </a:t>
            </a:r>
            <a:r>
              <a:rPr lang="en-US" altLang="ja-JP" sz="2800" dirty="0" smtClean="0">
                <a:solidFill>
                  <a:prstClr val="black"/>
                </a:solidFill>
              </a:rPr>
              <a:t>	    </a:t>
            </a:r>
            <a:r>
              <a:rPr lang="ja-JP" altLang="en-US" sz="2800" dirty="0" smtClean="0">
                <a:solidFill>
                  <a:prstClr val="black"/>
                </a:solidFill>
              </a:rPr>
              <a:t>成に向</a:t>
            </a:r>
            <a:r>
              <a:rPr lang="en-US" altLang="ja-JP" sz="2800" dirty="0" smtClean="0">
                <a:solidFill>
                  <a:prstClr val="black"/>
                </a:solidFill>
              </a:rPr>
              <a:t> </a:t>
            </a:r>
            <a:r>
              <a:rPr lang="ja-JP" altLang="en-US" sz="2800" dirty="0" smtClean="0">
                <a:solidFill>
                  <a:prstClr val="black"/>
                </a:solidFill>
              </a:rPr>
              <a:t>けた単元名</a:t>
            </a:r>
            <a:r>
              <a:rPr lang="ja-JP" altLang="en-US" sz="2800" dirty="0">
                <a:solidFill>
                  <a:prstClr val="black"/>
                </a:solidFill>
              </a:rPr>
              <a:t>を</a:t>
            </a:r>
            <a:r>
              <a:rPr lang="ja-JP" altLang="en-US" sz="2800" dirty="0" smtClean="0">
                <a:solidFill>
                  <a:prstClr val="black"/>
                </a:solidFill>
              </a:rPr>
              <a:t>決め出す</a:t>
            </a:r>
            <a:r>
              <a:rPr lang="ja-JP" altLang="en-US" sz="2800" dirty="0">
                <a:solidFill>
                  <a:prstClr val="black"/>
                </a:solidFill>
              </a:rPr>
              <a:t>ことができる</a:t>
            </a:r>
            <a:r>
              <a:rPr lang="ja-JP" altLang="en-US" sz="2800" dirty="0" smtClean="0">
                <a:solidFill>
                  <a:prstClr val="black"/>
                </a:solidFill>
              </a:rPr>
              <a:t>。</a:t>
            </a:r>
            <a:endParaRPr lang="en-US" altLang="ja-JP" sz="2800" dirty="0" smtClean="0">
              <a:solidFill>
                <a:prstClr val="black"/>
              </a:solidFill>
            </a:endParaRPr>
          </a:p>
          <a:p>
            <a:pPr marL="0" indent="0">
              <a:buFont typeface="Arial" pitchFamily="34" charset="0"/>
              <a:buNone/>
              <a:tabLst>
                <a:tab pos="268288" algn="l"/>
              </a:tabLst>
            </a:pPr>
            <a:endParaRPr lang="en-US" altLang="ja-JP" sz="2800" dirty="0" smtClean="0">
              <a:solidFill>
                <a:prstClr val="black"/>
              </a:solidFill>
            </a:endParaRPr>
          </a:p>
          <a:p>
            <a:pPr marL="0" indent="0">
              <a:buFont typeface="Arial" pitchFamily="34" charset="0"/>
              <a:buNone/>
              <a:tabLst>
                <a:tab pos="268288" algn="l"/>
              </a:tabLst>
            </a:pPr>
            <a:r>
              <a:rPr lang="en-US" altLang="ja-JP" sz="2800" dirty="0">
                <a:solidFill>
                  <a:prstClr val="black"/>
                </a:solidFill>
              </a:rPr>
              <a:t> </a:t>
            </a:r>
            <a:r>
              <a:rPr lang="en-US" altLang="ja-JP" sz="2800" dirty="0" smtClean="0">
                <a:solidFill>
                  <a:prstClr val="black"/>
                </a:solidFill>
              </a:rPr>
              <a:t>  </a:t>
            </a:r>
            <a:r>
              <a:rPr lang="ja-JP" altLang="en-US" sz="2800" dirty="0" smtClean="0">
                <a:solidFill>
                  <a:prstClr val="black"/>
                </a:solidFill>
              </a:rPr>
              <a:t>③単元</a:t>
            </a:r>
            <a:r>
              <a:rPr lang="ja-JP" altLang="en-US" sz="2800" dirty="0">
                <a:solidFill>
                  <a:prstClr val="black"/>
                </a:solidFill>
              </a:rPr>
              <a:t>成立に向けた生活づくりで必要なこと</a:t>
            </a:r>
            <a:r>
              <a:rPr lang="en-US" altLang="ja-JP" sz="2800" dirty="0">
                <a:solidFill>
                  <a:prstClr val="black"/>
                </a:solidFill>
              </a:rPr>
              <a:t> </a:t>
            </a:r>
            <a:r>
              <a:rPr lang="ja-JP" altLang="en-US" sz="2800" dirty="0">
                <a:solidFill>
                  <a:prstClr val="black"/>
                </a:solidFill>
              </a:rPr>
              <a:t>を</a:t>
            </a:r>
            <a:r>
              <a:rPr lang="ja-JP" altLang="en-US" sz="2800" dirty="0" smtClean="0">
                <a:solidFill>
                  <a:prstClr val="black"/>
                </a:solidFill>
              </a:rPr>
              <a:t>決め</a:t>
            </a:r>
            <a:r>
              <a:rPr lang="en-US" altLang="ja-JP" sz="2800" dirty="0" smtClean="0">
                <a:solidFill>
                  <a:prstClr val="black"/>
                </a:solidFill>
              </a:rPr>
              <a:t>	</a:t>
            </a:r>
            <a:r>
              <a:rPr lang="ja-JP" altLang="en-US" sz="2800" dirty="0" smtClean="0">
                <a:solidFill>
                  <a:prstClr val="black"/>
                </a:solidFill>
              </a:rPr>
              <a:t>　 出す</a:t>
            </a:r>
            <a:r>
              <a:rPr lang="ja-JP" altLang="en-US" sz="2800" dirty="0">
                <a:solidFill>
                  <a:prstClr val="black"/>
                </a:solidFill>
              </a:rPr>
              <a:t>ことができる。</a:t>
            </a:r>
            <a:endParaRPr lang="en-US" altLang="ja-JP" sz="2800" dirty="0">
              <a:solidFill>
                <a:prstClr val="black"/>
              </a:solidFill>
            </a:endParaRPr>
          </a:p>
          <a:p>
            <a:pPr marL="0" indent="0">
              <a:buFont typeface="Arial" pitchFamily="34" charset="0"/>
              <a:buNone/>
              <a:tabLst>
                <a:tab pos="268288" algn="l"/>
              </a:tabLst>
            </a:pPr>
            <a:endParaRPr lang="en-US" altLang="ja-JP" sz="2800" dirty="0" smtClean="0">
              <a:solidFill>
                <a:prstClr val="black"/>
              </a:solidFill>
            </a:endParaRPr>
          </a:p>
          <a:p>
            <a:pPr marL="0" indent="0">
              <a:buFont typeface="Arial" pitchFamily="34" charset="0"/>
              <a:buNone/>
              <a:tabLst>
                <a:tab pos="268288" algn="l"/>
              </a:tabLst>
            </a:pPr>
            <a:r>
              <a:rPr lang="ja-JP" altLang="en-US" sz="2800" dirty="0" smtClean="0">
                <a:solidFill>
                  <a:prstClr val="black"/>
                </a:solidFill>
              </a:rPr>
              <a:t> </a:t>
            </a:r>
            <a:r>
              <a:rPr lang="en-US" altLang="ja-JP" sz="2800" dirty="0">
                <a:solidFill>
                  <a:prstClr val="black"/>
                </a:solidFill>
              </a:rPr>
              <a:t>	</a:t>
            </a:r>
            <a:r>
              <a:rPr lang="ja-JP" altLang="en-US" sz="2800" dirty="0" smtClean="0">
                <a:solidFill>
                  <a:prstClr val="black"/>
                </a:solidFill>
              </a:rPr>
              <a:t>④目標</a:t>
            </a:r>
            <a:r>
              <a:rPr lang="ja-JP" altLang="en-US" sz="2800" dirty="0">
                <a:solidFill>
                  <a:prstClr val="black"/>
                </a:solidFill>
              </a:rPr>
              <a:t>の達成に向け、単元初期から終末まで </a:t>
            </a:r>
            <a:r>
              <a:rPr lang="ja-JP" altLang="en-US" sz="2800" dirty="0" smtClean="0">
                <a:solidFill>
                  <a:prstClr val="black"/>
                </a:solidFill>
              </a:rPr>
              <a:t>どの   </a:t>
            </a:r>
            <a:r>
              <a:rPr lang="en-US" altLang="ja-JP" sz="2800" dirty="0" smtClean="0">
                <a:solidFill>
                  <a:prstClr val="black"/>
                </a:solidFill>
              </a:rPr>
              <a:t>	     </a:t>
            </a:r>
            <a:r>
              <a:rPr lang="ja-JP" altLang="en-US" sz="2800" dirty="0" err="1" smtClean="0">
                <a:solidFill>
                  <a:prstClr val="black"/>
                </a:solidFill>
              </a:rPr>
              <a:t>ような</a:t>
            </a:r>
            <a:r>
              <a:rPr lang="ja-JP" altLang="en-US" sz="2800" dirty="0">
                <a:solidFill>
                  <a:prstClr val="black"/>
                </a:solidFill>
              </a:rPr>
              <a:t>活動が仕組めるか見通しを立てることが</a:t>
            </a:r>
            <a:r>
              <a:rPr lang="ja-JP" altLang="en-US" sz="2800" dirty="0" smtClean="0">
                <a:solidFill>
                  <a:prstClr val="black"/>
                </a:solidFill>
              </a:rPr>
              <a:t>で   </a:t>
            </a:r>
            <a:r>
              <a:rPr lang="en-US" altLang="ja-JP" sz="2800" dirty="0" smtClean="0">
                <a:solidFill>
                  <a:prstClr val="black"/>
                </a:solidFill>
              </a:rPr>
              <a:t>	     </a:t>
            </a:r>
            <a:r>
              <a:rPr lang="ja-JP" altLang="en-US" sz="2800" dirty="0" smtClean="0">
                <a:solidFill>
                  <a:prstClr val="black"/>
                </a:solidFill>
              </a:rPr>
              <a:t>きる</a:t>
            </a:r>
            <a:r>
              <a:rPr lang="ja-JP" altLang="en-US" sz="2800" dirty="0">
                <a:solidFill>
                  <a:prstClr val="black"/>
                </a:solidFill>
              </a:rPr>
              <a:t>。</a:t>
            </a:r>
            <a:endParaRPr lang="en-US" altLang="ja-JP" sz="2800" dirty="0">
              <a:solidFill>
                <a:prstClr val="black"/>
              </a:solidFill>
            </a:endParaRPr>
          </a:p>
          <a:p>
            <a:pPr>
              <a:tabLst>
                <a:tab pos="725488" algn="l"/>
              </a:tabLst>
            </a:pPr>
            <a:endParaRPr lang="en-US" altLang="ja-JP" dirty="0">
              <a:solidFill>
                <a:prstClr val="black"/>
              </a:solidFill>
            </a:endParaRPr>
          </a:p>
          <a:p>
            <a:endParaRPr lang="en-US" altLang="ja-JP" dirty="0" smtClean="0">
              <a:solidFill>
                <a:prstClr val="black"/>
              </a:solidFill>
            </a:endParaRPr>
          </a:p>
          <a:p>
            <a:endParaRPr lang="ja-JP" altLang="en-US" dirty="0">
              <a:solidFill>
                <a:prstClr val="black"/>
              </a:solidFill>
            </a:endParaRPr>
          </a:p>
        </p:txBody>
      </p:sp>
    </p:spTree>
    <p:extLst>
      <p:ext uri="{BB962C8B-B14F-4D97-AF65-F5344CB8AC3E}">
        <p14:creationId xmlns:p14="http://schemas.microsoft.com/office/powerpoint/2010/main" val="2111396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p:cNvSpPr>
            <a:spLocks noGrp="1"/>
          </p:cNvSpPr>
          <p:nvPr>
            <p:ph sz="half" idx="2"/>
          </p:nvPr>
        </p:nvSpPr>
        <p:spPr>
          <a:xfrm>
            <a:off x="165398" y="1124744"/>
            <a:ext cx="8851786" cy="5537678"/>
          </a:xfrm>
          <a:solidFill>
            <a:srgbClr val="FFFFCD"/>
          </a:solidFill>
          <a:ln>
            <a:solidFill>
              <a:schemeClr val="tx1"/>
            </a:solidFill>
          </a:ln>
        </p:spPr>
        <p:txBody>
          <a:bodyPr/>
          <a:lstStyle/>
          <a:p>
            <a:endParaRPr lang="ja-JP" altLang="ja-JP" dirty="0"/>
          </a:p>
          <a:p>
            <a:endParaRPr kumimoji="1" lang="ja-JP" altLang="en-US" dirty="0"/>
          </a:p>
        </p:txBody>
      </p:sp>
      <p:sp>
        <p:nvSpPr>
          <p:cNvPr id="7" name="スライド番号プレースホルダー 6"/>
          <p:cNvSpPr>
            <a:spLocks noGrp="1"/>
          </p:cNvSpPr>
          <p:nvPr>
            <p:ph type="sldNum" sz="quarter" idx="12"/>
          </p:nvPr>
        </p:nvSpPr>
        <p:spPr/>
        <p:txBody>
          <a:bodyPr/>
          <a:lstStyle/>
          <a:p>
            <a:pPr>
              <a:defRPr/>
            </a:pPr>
            <a:fld id="{334CFE79-6849-4434-973C-48312FD2C908}" type="slidenum">
              <a:rPr lang="ja-JP" altLang="en-US" smtClean="0">
                <a:solidFill>
                  <a:prstClr val="black">
                    <a:tint val="75000"/>
                  </a:prstClr>
                </a:solidFill>
              </a:rPr>
              <a:pPr>
                <a:defRPr/>
              </a:pPr>
              <a:t>14</a:t>
            </a:fld>
            <a:endParaRPr lang="ja-JP" altLang="en-US" dirty="0">
              <a:solidFill>
                <a:prstClr val="black">
                  <a:tint val="75000"/>
                </a:prstClr>
              </a:solidFill>
            </a:endParaRPr>
          </a:p>
        </p:txBody>
      </p:sp>
      <p:sp>
        <p:nvSpPr>
          <p:cNvPr id="9" name="下矢印吹き出し 8"/>
          <p:cNvSpPr/>
          <p:nvPr/>
        </p:nvSpPr>
        <p:spPr>
          <a:xfrm>
            <a:off x="3845914" y="3195988"/>
            <a:ext cx="2304256" cy="520883"/>
          </a:xfrm>
          <a:prstGeom prst="downArrowCallou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prstClr val="black"/>
                </a:solidFill>
              </a:rPr>
              <a:t>単元成立</a:t>
            </a:r>
            <a:endParaRPr lang="ja-JP" altLang="en-US" sz="2000" dirty="0">
              <a:solidFill>
                <a:prstClr val="black"/>
              </a:solidFill>
            </a:endParaRPr>
          </a:p>
        </p:txBody>
      </p:sp>
      <p:sp>
        <p:nvSpPr>
          <p:cNvPr id="11" name="四角形吹き出し 10"/>
          <p:cNvSpPr/>
          <p:nvPr/>
        </p:nvSpPr>
        <p:spPr>
          <a:xfrm>
            <a:off x="6842168" y="3195988"/>
            <a:ext cx="2065666" cy="1112937"/>
          </a:xfrm>
          <a:prstGeom prst="wedgeRectCallout">
            <a:avLst>
              <a:gd name="adj1" fmla="val -56661"/>
              <a:gd name="adj2" fmla="val 48029"/>
            </a:avLst>
          </a:prstGeom>
          <a:solidFill>
            <a:srgbClr val="D1FE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600" dirty="0" smtClean="0">
              <a:solidFill>
                <a:prstClr val="black"/>
              </a:solidFill>
            </a:endParaRPr>
          </a:p>
          <a:p>
            <a:r>
              <a:rPr lang="ja-JP" altLang="en-US" b="1" dirty="0" smtClean="0">
                <a:solidFill>
                  <a:prstClr val="black"/>
                </a:solidFill>
              </a:rPr>
              <a:t> </a:t>
            </a:r>
            <a:r>
              <a:rPr lang="ja-JP" altLang="en-US" sz="2000" b="1" dirty="0" smtClean="0">
                <a:solidFill>
                  <a:prstClr val="black"/>
                </a:solidFill>
              </a:rPr>
              <a:t>自立活動の視点</a:t>
            </a:r>
            <a:endParaRPr lang="en-US" altLang="ja-JP" sz="2000" b="1" dirty="0">
              <a:solidFill>
                <a:prstClr val="black"/>
              </a:solidFill>
            </a:endParaRPr>
          </a:p>
          <a:p>
            <a:endParaRPr lang="en-US" altLang="ja-JP" sz="1600" dirty="0" smtClean="0">
              <a:solidFill>
                <a:prstClr val="black"/>
              </a:solidFill>
            </a:endParaRPr>
          </a:p>
          <a:p>
            <a:r>
              <a:rPr lang="ja-JP" altLang="en-US" sz="1600" dirty="0" smtClean="0">
                <a:solidFill>
                  <a:prstClr val="black"/>
                </a:solidFill>
              </a:rPr>
              <a:t>　</a:t>
            </a:r>
            <a:endParaRPr lang="ja-JP" altLang="en-US" sz="1400" dirty="0">
              <a:solidFill>
                <a:prstClr val="black"/>
              </a:solidFill>
            </a:endParaRPr>
          </a:p>
        </p:txBody>
      </p:sp>
      <p:sp>
        <p:nvSpPr>
          <p:cNvPr id="14" name="フレーム 13"/>
          <p:cNvSpPr/>
          <p:nvPr/>
        </p:nvSpPr>
        <p:spPr>
          <a:xfrm>
            <a:off x="6842168" y="4641046"/>
            <a:ext cx="1899084" cy="1800200"/>
          </a:xfrm>
          <a:prstGeom prst="frame">
            <a:avLst>
              <a:gd name="adj1" fmla="val 3384"/>
            </a:avLst>
          </a:pr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black"/>
              </a:solidFill>
            </a:endParaRPr>
          </a:p>
        </p:txBody>
      </p:sp>
      <p:sp>
        <p:nvSpPr>
          <p:cNvPr id="15" name="上矢印 14"/>
          <p:cNvSpPr/>
          <p:nvPr/>
        </p:nvSpPr>
        <p:spPr>
          <a:xfrm>
            <a:off x="7581463" y="4282306"/>
            <a:ext cx="358976" cy="31524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7" name="正方形/長方形 16"/>
          <p:cNvSpPr/>
          <p:nvPr/>
        </p:nvSpPr>
        <p:spPr>
          <a:xfrm>
            <a:off x="6931100" y="4776247"/>
            <a:ext cx="1781944" cy="1877437"/>
          </a:xfrm>
          <a:prstGeom prst="rect">
            <a:avLst/>
          </a:prstGeom>
        </p:spPr>
        <p:txBody>
          <a:bodyPr wrap="square">
            <a:spAutoFit/>
          </a:bodyPr>
          <a:lstStyle/>
          <a:p>
            <a:r>
              <a:rPr lang="ja-JP" altLang="ja-JP" sz="1600" dirty="0">
                <a:solidFill>
                  <a:prstClr val="black"/>
                </a:solidFill>
              </a:rPr>
              <a:t>※　個別の指導　　　　　計画Ｂ表「指導内容の選択Ｂ－①」から「自立活動の指導内容」の項目から導き出す</a:t>
            </a:r>
            <a:r>
              <a:rPr lang="ja-JP" altLang="ja-JP" dirty="0" smtClean="0">
                <a:solidFill>
                  <a:prstClr val="black"/>
                </a:solidFill>
              </a:rPr>
              <a:t>。</a:t>
            </a:r>
            <a:endParaRPr lang="en-US" altLang="ja-JP" dirty="0" smtClean="0">
              <a:solidFill>
                <a:prstClr val="black"/>
              </a:solidFill>
            </a:endParaRPr>
          </a:p>
          <a:p>
            <a:endParaRPr lang="ja-JP" altLang="ja-JP" dirty="0">
              <a:solidFill>
                <a:prstClr val="black"/>
              </a:solidFill>
            </a:endParaRPr>
          </a:p>
        </p:txBody>
      </p:sp>
      <p:sp>
        <p:nvSpPr>
          <p:cNvPr id="19" name="正方形/長方形 18"/>
          <p:cNvSpPr/>
          <p:nvPr/>
        </p:nvSpPr>
        <p:spPr>
          <a:xfrm>
            <a:off x="966859" y="1279159"/>
            <a:ext cx="7774393" cy="400110"/>
          </a:xfrm>
          <a:prstGeom prst="rect">
            <a:avLst/>
          </a:prstGeom>
        </p:spPr>
        <p:txBody>
          <a:bodyPr wrap="square">
            <a:spAutoFit/>
          </a:bodyPr>
          <a:lstStyle/>
          <a:p>
            <a:r>
              <a:rPr lang="ja-JP" altLang="ja-JP" sz="2000" b="1" u="sng" dirty="0">
                <a:solidFill>
                  <a:prstClr val="black"/>
                </a:solidFill>
              </a:rPr>
              <a:t>単元名</a:t>
            </a:r>
            <a:r>
              <a:rPr lang="ja-JP" altLang="ja-JP" sz="2000" b="1" u="sng" dirty="0" smtClean="0">
                <a:solidFill>
                  <a:prstClr val="black"/>
                </a:solidFill>
              </a:rPr>
              <a:t>「</a:t>
            </a:r>
            <a:r>
              <a:rPr lang="ja-JP" altLang="en-US" sz="2000" b="1" u="sng" dirty="0" smtClean="0">
                <a:solidFill>
                  <a:prstClr val="black"/>
                </a:solidFill>
              </a:rPr>
              <a:t>　　　　　　　　　　　　　　　　　　　　</a:t>
            </a:r>
            <a:r>
              <a:rPr lang="ja-JP" altLang="ja-JP" sz="2000" b="1" u="sng" dirty="0" smtClean="0">
                <a:solidFill>
                  <a:prstClr val="black"/>
                </a:solidFill>
              </a:rPr>
              <a:t>」</a:t>
            </a:r>
            <a:r>
              <a:rPr lang="ja-JP" altLang="en-US" sz="2000" b="1" u="sng" dirty="0" smtClean="0">
                <a:solidFill>
                  <a:prstClr val="black"/>
                </a:solidFill>
              </a:rPr>
              <a:t>　　</a:t>
            </a:r>
            <a:r>
              <a:rPr lang="ja-JP" altLang="ja-JP" sz="2000" b="1" u="sng" dirty="0" smtClean="0">
                <a:solidFill>
                  <a:prstClr val="black"/>
                </a:solidFill>
              </a:rPr>
              <a:t>年 </a:t>
            </a:r>
            <a:r>
              <a:rPr lang="ja-JP" altLang="en-US" sz="2000" b="1" u="sng" dirty="0" smtClean="0">
                <a:solidFill>
                  <a:prstClr val="black"/>
                </a:solidFill>
              </a:rPr>
              <a:t>　</a:t>
            </a:r>
            <a:r>
              <a:rPr lang="ja-JP" altLang="ja-JP" sz="2000" b="1" u="sng" dirty="0" smtClean="0">
                <a:solidFill>
                  <a:prstClr val="black"/>
                </a:solidFill>
              </a:rPr>
              <a:t>氏</a:t>
            </a:r>
            <a:r>
              <a:rPr lang="ja-JP" altLang="en-US" sz="2000" b="1" u="sng" dirty="0" smtClean="0">
                <a:solidFill>
                  <a:prstClr val="black"/>
                </a:solidFill>
              </a:rPr>
              <a:t>名　　　　　　　　　　　　　　　　　　　　　　　　</a:t>
            </a:r>
            <a:endParaRPr lang="ja-JP" altLang="en-US" sz="2000" b="1" dirty="0">
              <a:solidFill>
                <a:prstClr val="black"/>
              </a:solidFill>
            </a:endParaRPr>
          </a:p>
        </p:txBody>
      </p:sp>
      <p:sp>
        <p:nvSpPr>
          <p:cNvPr id="20" name="正方形/長方形 19"/>
          <p:cNvSpPr/>
          <p:nvPr/>
        </p:nvSpPr>
        <p:spPr>
          <a:xfrm>
            <a:off x="395536" y="1847643"/>
            <a:ext cx="8512298" cy="122131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prstClr val="black"/>
                </a:solidFill>
              </a:rPr>
              <a:t>　</a:t>
            </a:r>
            <a:endParaRPr lang="en-US" altLang="ja-JP" sz="1400" b="1" dirty="0" smtClean="0">
              <a:solidFill>
                <a:prstClr val="black"/>
              </a:solidFill>
            </a:endParaRPr>
          </a:p>
          <a:p>
            <a:pPr algn="ctr"/>
            <a:endParaRPr lang="en-US" altLang="ja-JP" sz="1400" dirty="0">
              <a:solidFill>
                <a:prstClr val="black"/>
              </a:solidFill>
            </a:endParaRPr>
          </a:p>
          <a:p>
            <a:pPr algn="ctr"/>
            <a:r>
              <a:rPr lang="ja-JP" altLang="en-US" sz="2000" b="1" dirty="0" smtClean="0">
                <a:solidFill>
                  <a:prstClr val="black"/>
                </a:solidFill>
              </a:rPr>
              <a:t>＜</a:t>
            </a:r>
            <a:r>
              <a:rPr lang="ja-JP" altLang="en-US" sz="2000" b="1" u="sng" dirty="0" smtClean="0">
                <a:solidFill>
                  <a:prstClr val="black"/>
                </a:solidFill>
              </a:rPr>
              <a:t>       </a:t>
            </a:r>
            <a:r>
              <a:rPr lang="ja-JP" altLang="en-US" sz="2000" b="1" dirty="0" err="1" smtClean="0">
                <a:solidFill>
                  <a:prstClr val="black"/>
                </a:solidFill>
              </a:rPr>
              <a:t>さんに</a:t>
            </a:r>
            <a:r>
              <a:rPr lang="ja-JP" altLang="en-US" sz="2000" b="1" dirty="0" smtClean="0">
                <a:solidFill>
                  <a:prstClr val="black"/>
                </a:solidFill>
              </a:rPr>
              <a:t>おける単元の醸成（単元の成立に向けた生活づくり）の活動</a:t>
            </a:r>
            <a:r>
              <a:rPr lang="ja-JP" altLang="en-US" sz="2400" b="1" dirty="0" smtClean="0">
                <a:solidFill>
                  <a:prstClr val="black"/>
                </a:solidFill>
              </a:rPr>
              <a:t>＞</a:t>
            </a:r>
            <a:endParaRPr lang="en-US" altLang="ja-JP" sz="2400" b="1" dirty="0" smtClean="0">
              <a:solidFill>
                <a:prstClr val="black"/>
              </a:solidFill>
            </a:endParaRPr>
          </a:p>
          <a:p>
            <a:r>
              <a:rPr lang="ja-JP" altLang="en-US" sz="2000" dirty="0" smtClean="0">
                <a:solidFill>
                  <a:prstClr val="black"/>
                </a:solidFill>
              </a:rPr>
              <a:t>　　     ・</a:t>
            </a:r>
            <a:endParaRPr lang="ja-JP" altLang="ja-JP" sz="2000" dirty="0">
              <a:solidFill>
                <a:prstClr val="black"/>
              </a:solidFill>
            </a:endParaRPr>
          </a:p>
          <a:p>
            <a:r>
              <a:rPr lang="ja-JP" altLang="en-US" dirty="0" smtClean="0">
                <a:solidFill>
                  <a:prstClr val="black"/>
                </a:solidFill>
              </a:rPr>
              <a:t>　　  </a:t>
            </a:r>
            <a:r>
              <a:rPr lang="ja-JP" altLang="en-US" sz="2000" dirty="0" smtClean="0">
                <a:solidFill>
                  <a:prstClr val="black"/>
                </a:solidFill>
              </a:rPr>
              <a:t>　 ・</a:t>
            </a:r>
            <a:endParaRPr lang="ja-JP" altLang="ja-JP" dirty="0">
              <a:solidFill>
                <a:prstClr val="black"/>
              </a:solidFill>
            </a:endParaRPr>
          </a:p>
          <a:p>
            <a:pPr algn="ctr"/>
            <a:endParaRPr lang="ja-JP" altLang="en-US" sz="1600" dirty="0">
              <a:solidFill>
                <a:prstClr val="black"/>
              </a:solidFill>
            </a:endParaRPr>
          </a:p>
        </p:txBody>
      </p:sp>
      <p:sp>
        <p:nvSpPr>
          <p:cNvPr id="10" name="円形吹き出し 9"/>
          <p:cNvSpPr/>
          <p:nvPr/>
        </p:nvSpPr>
        <p:spPr>
          <a:xfrm>
            <a:off x="179512" y="3689726"/>
            <a:ext cx="3050865" cy="1185161"/>
          </a:xfrm>
          <a:prstGeom prst="wedgeEllipseCallout">
            <a:avLst>
              <a:gd name="adj1" fmla="val 45080"/>
              <a:gd name="adj2" fmla="val 72189"/>
            </a:avLst>
          </a:prstGeom>
          <a:solidFill>
            <a:srgbClr val="D1FE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smtClean="0">
              <a:solidFill>
                <a:prstClr val="black"/>
              </a:solidFill>
            </a:endParaRPr>
          </a:p>
          <a:p>
            <a:pPr algn="ctr"/>
            <a:r>
              <a:rPr lang="ja-JP" altLang="en-US" sz="2000" b="1" dirty="0" smtClean="0">
                <a:solidFill>
                  <a:prstClr val="black"/>
                </a:solidFill>
              </a:rPr>
              <a:t>人とかかわる活動　</a:t>
            </a:r>
            <a:endParaRPr lang="ja-JP" altLang="ja-JP" sz="2000" dirty="0">
              <a:solidFill>
                <a:prstClr val="black"/>
              </a:solidFill>
            </a:endParaRPr>
          </a:p>
          <a:p>
            <a:pPr algn="ctr"/>
            <a:endParaRPr lang="ja-JP" altLang="en-US" dirty="0">
              <a:solidFill>
                <a:prstClr val="black"/>
              </a:solidFill>
            </a:endParaRPr>
          </a:p>
        </p:txBody>
      </p:sp>
      <p:sp>
        <p:nvSpPr>
          <p:cNvPr id="12" name="角丸四角形吹き出し 11"/>
          <p:cNvSpPr/>
          <p:nvPr/>
        </p:nvSpPr>
        <p:spPr>
          <a:xfrm>
            <a:off x="251333" y="5541146"/>
            <a:ext cx="2907222" cy="900100"/>
          </a:xfrm>
          <a:prstGeom prst="wedgeRoundRectCallout">
            <a:avLst>
              <a:gd name="adj1" fmla="val 52479"/>
              <a:gd name="adj2" fmla="val -84154"/>
              <a:gd name="adj3" fmla="val 16667"/>
            </a:avLst>
          </a:prstGeom>
          <a:solidFill>
            <a:srgbClr val="D1FE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73050"/>
            <a:endParaRPr lang="en-US" altLang="ja-JP" sz="1600" dirty="0" smtClean="0">
              <a:solidFill>
                <a:prstClr val="black"/>
              </a:solidFill>
            </a:endParaRPr>
          </a:p>
          <a:p>
            <a:pPr algn="ctr" defTabSz="273050"/>
            <a:r>
              <a:rPr lang="ja-JP" altLang="en-US" sz="2000" b="1" dirty="0" smtClean="0">
                <a:solidFill>
                  <a:prstClr val="black"/>
                </a:solidFill>
              </a:rPr>
              <a:t>期待できる教科の内容</a:t>
            </a:r>
            <a:endParaRPr lang="en-US" altLang="ja-JP" sz="2000" b="1" dirty="0" smtClean="0">
              <a:solidFill>
                <a:prstClr val="black"/>
              </a:solidFill>
            </a:endParaRPr>
          </a:p>
          <a:p>
            <a:pPr algn="ctr"/>
            <a:endParaRPr lang="ja-JP" altLang="ja-JP" sz="1600" dirty="0">
              <a:solidFill>
                <a:prstClr val="black"/>
              </a:solidFill>
            </a:endParaRPr>
          </a:p>
          <a:p>
            <a:pPr algn="ctr"/>
            <a:endParaRPr lang="ja-JP" altLang="en-US" sz="1600" dirty="0">
              <a:solidFill>
                <a:prstClr val="black"/>
              </a:solidFill>
            </a:endParaRPr>
          </a:p>
        </p:txBody>
      </p:sp>
      <p:sp>
        <p:nvSpPr>
          <p:cNvPr id="8" name="正方形/長方形 7"/>
          <p:cNvSpPr/>
          <p:nvPr/>
        </p:nvSpPr>
        <p:spPr>
          <a:xfrm>
            <a:off x="3220456" y="3716871"/>
            <a:ext cx="3461749" cy="2619594"/>
          </a:xfrm>
          <a:prstGeom prst="rect">
            <a:avLst/>
          </a:prstGeom>
          <a:solidFill>
            <a:srgbClr val="FFD5F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smtClean="0">
              <a:solidFill>
                <a:prstClr val="black"/>
              </a:solidFill>
            </a:endParaRPr>
          </a:p>
          <a:p>
            <a:pPr algn="ctr"/>
            <a:endParaRPr lang="en-US" altLang="ja-JP" dirty="0">
              <a:solidFill>
                <a:prstClr val="black"/>
              </a:solidFill>
            </a:endParaRPr>
          </a:p>
          <a:p>
            <a:pPr algn="ctr"/>
            <a:endParaRPr lang="en-US" altLang="ja-JP" dirty="0" smtClean="0">
              <a:solidFill>
                <a:prstClr val="black"/>
              </a:solidFill>
            </a:endParaRPr>
          </a:p>
          <a:p>
            <a:pPr algn="ctr"/>
            <a:endParaRPr lang="en-US" altLang="ja-JP" dirty="0">
              <a:solidFill>
                <a:prstClr val="black"/>
              </a:solidFill>
            </a:endParaRPr>
          </a:p>
          <a:p>
            <a:pPr algn="ctr"/>
            <a:r>
              <a:rPr lang="ja-JP" altLang="en-US" sz="2000" dirty="0" smtClean="0">
                <a:solidFill>
                  <a:prstClr val="black"/>
                </a:solidFill>
              </a:rPr>
              <a:t>＜単元初期＞</a:t>
            </a:r>
            <a:endParaRPr lang="en-US" altLang="ja-JP" sz="2000" dirty="0" smtClean="0">
              <a:solidFill>
                <a:prstClr val="black"/>
              </a:solidFill>
            </a:endParaRPr>
          </a:p>
          <a:p>
            <a:pPr algn="ctr"/>
            <a:endParaRPr lang="en-US" altLang="ja-JP" b="1" dirty="0" smtClean="0">
              <a:solidFill>
                <a:prstClr val="black"/>
              </a:solidFill>
            </a:endParaRPr>
          </a:p>
          <a:p>
            <a:pPr algn="ctr"/>
            <a:r>
              <a:rPr lang="ja-JP" altLang="en-US" b="1" dirty="0" smtClean="0">
                <a:solidFill>
                  <a:prstClr val="black"/>
                </a:solidFill>
              </a:rPr>
              <a:t>「</a:t>
            </a:r>
            <a:r>
              <a:rPr lang="ja-JP" altLang="en-US" b="1" u="sng" dirty="0" smtClean="0">
                <a:solidFill>
                  <a:prstClr val="black"/>
                </a:solidFill>
              </a:rPr>
              <a:t>                                                  </a:t>
            </a:r>
            <a:r>
              <a:rPr lang="ja-JP" altLang="en-US" b="1" dirty="0" smtClean="0">
                <a:solidFill>
                  <a:prstClr val="black"/>
                </a:solidFill>
              </a:rPr>
              <a:t> </a:t>
            </a:r>
            <a:r>
              <a:rPr lang="ja-JP" altLang="ja-JP" b="1" dirty="0" smtClean="0">
                <a:solidFill>
                  <a:prstClr val="black"/>
                </a:solidFill>
              </a:rPr>
              <a:t>」</a:t>
            </a:r>
            <a:endParaRPr lang="en-US" altLang="ja-JP" b="1" dirty="0" smtClean="0">
              <a:solidFill>
                <a:prstClr val="black"/>
              </a:solidFill>
            </a:endParaRPr>
          </a:p>
          <a:p>
            <a:pPr algn="ctr"/>
            <a:r>
              <a:rPr lang="ja-JP" altLang="ja-JP" b="1" dirty="0">
                <a:solidFill>
                  <a:prstClr val="black"/>
                </a:solidFill>
              </a:rPr>
              <a:t>　</a:t>
            </a:r>
            <a:endParaRPr lang="en-US" altLang="ja-JP" b="1" dirty="0" smtClean="0">
              <a:solidFill>
                <a:prstClr val="black"/>
              </a:solidFill>
            </a:endParaRPr>
          </a:p>
          <a:p>
            <a:r>
              <a:rPr lang="ja-JP" altLang="en-US" sz="1600" dirty="0" smtClean="0">
                <a:solidFill>
                  <a:prstClr val="black"/>
                </a:solidFill>
              </a:rPr>
              <a:t>　</a:t>
            </a:r>
            <a:r>
              <a:rPr lang="ja-JP" altLang="en-US" sz="1600" dirty="0">
                <a:solidFill>
                  <a:prstClr val="black"/>
                </a:solidFill>
              </a:rPr>
              <a:t>　</a:t>
            </a:r>
            <a:r>
              <a:rPr lang="ja-JP" altLang="en-US" sz="1600" dirty="0" smtClean="0">
                <a:solidFill>
                  <a:prstClr val="black"/>
                </a:solidFill>
              </a:rPr>
              <a:t>　</a:t>
            </a:r>
            <a:endParaRPr lang="en-US" altLang="ja-JP" sz="1600" dirty="0" smtClean="0">
              <a:solidFill>
                <a:prstClr val="black"/>
              </a:solidFill>
            </a:endParaRPr>
          </a:p>
          <a:p>
            <a:r>
              <a:rPr lang="en-US" altLang="ja-JP" sz="1600" dirty="0">
                <a:solidFill>
                  <a:prstClr val="black"/>
                </a:solidFill>
              </a:rPr>
              <a:t> </a:t>
            </a:r>
            <a:r>
              <a:rPr lang="en-US" altLang="ja-JP" sz="1600" dirty="0" smtClean="0">
                <a:solidFill>
                  <a:prstClr val="black"/>
                </a:solidFill>
              </a:rPr>
              <a:t>      ※</a:t>
            </a:r>
            <a:r>
              <a:rPr lang="ja-JP" altLang="en-US" sz="1600" dirty="0" smtClean="0">
                <a:solidFill>
                  <a:prstClr val="black"/>
                </a:solidFill>
              </a:rPr>
              <a:t>　個別の指導計画Ｂ表「指</a:t>
            </a:r>
            <a:endParaRPr lang="en-US" altLang="ja-JP" sz="1600" dirty="0" smtClean="0">
              <a:solidFill>
                <a:prstClr val="black"/>
              </a:solidFill>
            </a:endParaRPr>
          </a:p>
          <a:p>
            <a:r>
              <a:rPr lang="ja-JP" altLang="en-US" sz="1600" dirty="0">
                <a:solidFill>
                  <a:prstClr val="black"/>
                </a:solidFill>
              </a:rPr>
              <a:t>　</a:t>
            </a:r>
            <a:r>
              <a:rPr lang="ja-JP" altLang="en-US" sz="1600" dirty="0" smtClean="0">
                <a:solidFill>
                  <a:prstClr val="black"/>
                </a:solidFill>
              </a:rPr>
              <a:t>　　 導内容の</a:t>
            </a:r>
            <a:r>
              <a:rPr lang="ja-JP" altLang="ja-JP" sz="1600" dirty="0" smtClean="0">
                <a:solidFill>
                  <a:prstClr val="black"/>
                </a:solidFill>
              </a:rPr>
              <a:t>組織</a:t>
            </a:r>
            <a:r>
              <a:rPr lang="ja-JP" altLang="ja-JP" sz="1600" dirty="0">
                <a:solidFill>
                  <a:prstClr val="black"/>
                </a:solidFill>
              </a:rPr>
              <a:t>Ｂ－②」の</a:t>
            </a:r>
            <a:r>
              <a:rPr lang="ja-JP" altLang="ja-JP" sz="1600" dirty="0" smtClean="0">
                <a:solidFill>
                  <a:prstClr val="black"/>
                </a:solidFill>
              </a:rPr>
              <a:t>具</a:t>
            </a:r>
            <a:endParaRPr lang="en-US" altLang="ja-JP" sz="1600" dirty="0" smtClean="0">
              <a:solidFill>
                <a:prstClr val="black"/>
              </a:solidFill>
            </a:endParaRPr>
          </a:p>
          <a:p>
            <a:r>
              <a:rPr lang="ja-JP" altLang="en-US" sz="1600" dirty="0">
                <a:solidFill>
                  <a:prstClr val="black"/>
                </a:solidFill>
              </a:rPr>
              <a:t>　</a:t>
            </a:r>
            <a:r>
              <a:rPr lang="ja-JP" altLang="en-US" sz="1600" dirty="0" smtClean="0">
                <a:solidFill>
                  <a:prstClr val="black"/>
                </a:solidFill>
              </a:rPr>
              <a:t>　　 </a:t>
            </a:r>
            <a:r>
              <a:rPr lang="ja-JP" altLang="ja-JP" sz="1600" dirty="0" smtClean="0">
                <a:solidFill>
                  <a:prstClr val="black"/>
                </a:solidFill>
              </a:rPr>
              <a:t>体的</a:t>
            </a:r>
            <a:r>
              <a:rPr lang="ja-JP" altLang="ja-JP" sz="1600" dirty="0">
                <a:solidFill>
                  <a:prstClr val="black"/>
                </a:solidFill>
              </a:rPr>
              <a:t>指導内容と対応すると</a:t>
            </a:r>
            <a:r>
              <a:rPr lang="ja-JP" altLang="ja-JP" sz="1600" dirty="0" smtClean="0">
                <a:solidFill>
                  <a:prstClr val="black"/>
                </a:solidFill>
              </a:rPr>
              <a:t>よい</a:t>
            </a:r>
            <a:endParaRPr lang="en-US" altLang="ja-JP" sz="1600" dirty="0" smtClean="0">
              <a:solidFill>
                <a:prstClr val="black"/>
              </a:solidFill>
            </a:endParaRPr>
          </a:p>
          <a:p>
            <a:endParaRPr lang="en-US" altLang="ja-JP" sz="1600" dirty="0">
              <a:solidFill>
                <a:prstClr val="black"/>
              </a:solidFill>
            </a:endParaRPr>
          </a:p>
          <a:p>
            <a:endParaRPr lang="ja-JP" altLang="ja-JP" dirty="0">
              <a:solidFill>
                <a:prstClr val="black"/>
              </a:solidFill>
            </a:endParaRPr>
          </a:p>
          <a:p>
            <a:pPr algn="ctr"/>
            <a:endParaRPr lang="en-US" altLang="ja-JP" b="1" dirty="0">
              <a:solidFill>
                <a:prstClr val="black"/>
              </a:solidFill>
            </a:endParaRPr>
          </a:p>
          <a:p>
            <a:pPr algn="ctr"/>
            <a:endParaRPr lang="ja-JP" altLang="ja-JP" dirty="0">
              <a:solidFill>
                <a:prstClr val="black"/>
              </a:solidFill>
            </a:endParaRPr>
          </a:p>
          <a:p>
            <a:pPr algn="ctr"/>
            <a:endParaRPr lang="ja-JP" altLang="en-US" dirty="0">
              <a:solidFill>
                <a:prstClr val="black"/>
              </a:solidFill>
            </a:endParaRPr>
          </a:p>
        </p:txBody>
      </p:sp>
      <p:sp>
        <p:nvSpPr>
          <p:cNvPr id="16" name="フレーム 15"/>
          <p:cNvSpPr/>
          <p:nvPr/>
        </p:nvSpPr>
        <p:spPr>
          <a:xfrm>
            <a:off x="3413866" y="4967400"/>
            <a:ext cx="3168352" cy="1224136"/>
          </a:xfrm>
          <a:prstGeom prst="frame">
            <a:avLst>
              <a:gd name="adj1" fmla="val 789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black"/>
              </a:solidFill>
            </a:endParaRPr>
          </a:p>
        </p:txBody>
      </p:sp>
      <p:sp>
        <p:nvSpPr>
          <p:cNvPr id="3" name="下矢印 2"/>
          <p:cNvSpPr/>
          <p:nvPr/>
        </p:nvSpPr>
        <p:spPr>
          <a:xfrm>
            <a:off x="4591291" y="6336465"/>
            <a:ext cx="720080" cy="3259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8" name="タイトル 1"/>
          <p:cNvSpPr>
            <a:spLocks noGrp="1"/>
          </p:cNvSpPr>
          <p:nvPr>
            <p:ph type="title"/>
          </p:nvPr>
        </p:nvSpPr>
        <p:spPr>
          <a:xfrm>
            <a:off x="179512" y="188640"/>
            <a:ext cx="8856984" cy="850106"/>
          </a:xfrm>
          <a:prstGeom prst="rect">
            <a:avLst/>
          </a:prstGeom>
          <a:solidFill>
            <a:srgbClr val="D1FEFF"/>
          </a:solidFill>
          <a:ln>
            <a:solidFill>
              <a:sysClr val="windowText" lastClr="000000"/>
            </a:solidFill>
          </a:ln>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3600" b="0" i="0" u="none" strike="noStrike" kern="0" cap="none" spc="0" normalizeH="0" baseline="0" noProof="0" dirty="0" smtClean="0">
                <a:ln>
                  <a:noFill/>
                </a:ln>
                <a:solidFill>
                  <a:sysClr val="windowText" lastClr="000000"/>
                </a:solidFill>
                <a:effectLst/>
                <a:uLnTx/>
                <a:uFillTx/>
              </a:rPr>
              <a:t>　 ②　単元展開シート</a:t>
            </a:r>
            <a:endParaRPr kumimoji="1" lang="ja-JP" altLang="en-US" sz="36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5279419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7504" y="332656"/>
            <a:ext cx="8856984" cy="6192688"/>
          </a:xfrm>
          <a:solidFill>
            <a:srgbClr val="FFFFC5"/>
          </a:solidFill>
          <a:ln>
            <a:solidFill>
              <a:schemeClr val="tx1"/>
            </a:solidFill>
          </a:ln>
        </p:spPr>
        <p:txBody>
          <a:bodyPr>
            <a:normAutofit/>
          </a:bodyPr>
          <a:lstStyle/>
          <a:p>
            <a:pPr marL="0" indent="0">
              <a:buNone/>
            </a:pPr>
            <a:r>
              <a:rPr lang="ja-JP" altLang="en-US" sz="3000" dirty="0"/>
              <a:t>　</a:t>
            </a:r>
            <a:r>
              <a:rPr lang="en-US" altLang="ja-JP" sz="4400" dirty="0" smtClean="0"/>
              <a:t>&lt;</a:t>
            </a:r>
            <a:r>
              <a:rPr lang="ja-JP" altLang="en-US" dirty="0" smtClean="0"/>
              <a:t>単元</a:t>
            </a:r>
            <a:r>
              <a:rPr lang="ja-JP" altLang="en-US" dirty="0"/>
              <a:t>展開</a:t>
            </a:r>
            <a:r>
              <a:rPr lang="ja-JP" altLang="en-US" dirty="0" smtClean="0"/>
              <a:t>シートの特徴</a:t>
            </a:r>
            <a:r>
              <a:rPr lang="en-US" altLang="ja-JP" sz="4800" dirty="0" smtClean="0"/>
              <a:t>&gt;</a:t>
            </a:r>
            <a:endParaRPr lang="en-US" altLang="ja-JP" dirty="0" smtClean="0"/>
          </a:p>
          <a:p>
            <a:pPr marL="0" indent="0" defTabSz="630238">
              <a:buNone/>
            </a:pPr>
            <a:r>
              <a:rPr lang="ja-JP" altLang="en-US" sz="3000" dirty="0"/>
              <a:t>　</a:t>
            </a:r>
            <a:r>
              <a:rPr lang="ja-JP" altLang="en-US" sz="3000" dirty="0" smtClean="0"/>
              <a:t>①目標達成のために必要な活動内容を考え、単元</a:t>
            </a:r>
            <a:r>
              <a:rPr lang="en-US" altLang="ja-JP" sz="3000" dirty="0" smtClean="0"/>
              <a:t>	</a:t>
            </a:r>
            <a:r>
              <a:rPr lang="ja-JP" altLang="en-US" sz="3000" dirty="0" smtClean="0"/>
              <a:t>展開に見通しをもつこと</a:t>
            </a:r>
            <a:r>
              <a:rPr lang="ja-JP" altLang="en-US" sz="3000" dirty="0"/>
              <a:t>ができる</a:t>
            </a:r>
            <a:r>
              <a:rPr lang="ja-JP" altLang="en-US" sz="3000" dirty="0" smtClean="0"/>
              <a:t>。</a:t>
            </a:r>
            <a:endParaRPr lang="en-US" altLang="ja-JP" sz="3000" dirty="0" smtClean="0"/>
          </a:p>
          <a:p>
            <a:pPr marL="0" indent="0" defTabSz="630238">
              <a:buNone/>
            </a:pPr>
            <a:endParaRPr lang="en-US" altLang="ja-JP" sz="3000" dirty="0"/>
          </a:p>
          <a:p>
            <a:pPr marL="0" indent="0" defTabSz="630238">
              <a:buNone/>
            </a:pPr>
            <a:r>
              <a:rPr lang="ja-JP" altLang="en-US" sz="3000" dirty="0"/>
              <a:t>　</a:t>
            </a:r>
            <a:r>
              <a:rPr lang="ja-JP" altLang="en-US" sz="3000" dirty="0" smtClean="0"/>
              <a:t>②個々の児童の初期</a:t>
            </a:r>
            <a:r>
              <a:rPr lang="ja-JP" altLang="en-US" sz="3000" dirty="0"/>
              <a:t>から終末</a:t>
            </a:r>
            <a:r>
              <a:rPr lang="ja-JP" altLang="en-US" sz="3000" dirty="0" smtClean="0"/>
              <a:t>までの活動を３つの</a:t>
            </a:r>
            <a:endParaRPr lang="en-US" altLang="ja-JP" sz="3000" dirty="0" smtClean="0"/>
          </a:p>
          <a:p>
            <a:pPr marL="0" indent="0" defTabSz="630238">
              <a:buNone/>
            </a:pPr>
            <a:r>
              <a:rPr lang="ja-JP" altLang="en-US" sz="3000" dirty="0"/>
              <a:t>　</a:t>
            </a:r>
            <a:r>
              <a:rPr lang="ja-JP" altLang="en-US" sz="3000" dirty="0" smtClean="0"/>
              <a:t>　 ねらい（期待できる教科の内容、人とかかわる、</a:t>
            </a:r>
            <a:endParaRPr lang="en-US" altLang="ja-JP" sz="3000" dirty="0" smtClean="0"/>
          </a:p>
          <a:p>
            <a:pPr marL="0" indent="0" defTabSz="630238">
              <a:buNone/>
            </a:pPr>
            <a:r>
              <a:rPr lang="en-US" altLang="ja-JP" sz="3000" dirty="0"/>
              <a:t> </a:t>
            </a:r>
            <a:r>
              <a:rPr lang="en-US" altLang="ja-JP" sz="3000" dirty="0" smtClean="0"/>
              <a:t>      </a:t>
            </a:r>
            <a:r>
              <a:rPr lang="ja-JP" altLang="en-US" sz="3000" dirty="0" smtClean="0"/>
              <a:t>自立活動の視点）で明確に捉えることができる。</a:t>
            </a:r>
            <a:endParaRPr lang="en-US" altLang="ja-JP" sz="3000" dirty="0" smtClean="0"/>
          </a:p>
          <a:p>
            <a:pPr marL="0" indent="0" defTabSz="630238">
              <a:buNone/>
            </a:pPr>
            <a:endParaRPr lang="en-US" altLang="ja-JP" sz="3000" dirty="0"/>
          </a:p>
          <a:p>
            <a:pPr marL="0" indent="0" defTabSz="630238">
              <a:buNone/>
            </a:pPr>
            <a:r>
              <a:rPr lang="ja-JP" altLang="en-US" sz="3000" dirty="0"/>
              <a:t>　③個別の指導</a:t>
            </a:r>
            <a:r>
              <a:rPr lang="ja-JP" altLang="en-US" sz="3000" dirty="0" smtClean="0"/>
              <a:t>計画Ｂ表の内容と対応させたり</a:t>
            </a:r>
            <a:r>
              <a:rPr lang="ja-JP" altLang="en-US" sz="3000" dirty="0"/>
              <a:t>、</a:t>
            </a:r>
            <a:r>
              <a:rPr lang="ja-JP" altLang="en-US" sz="3000" dirty="0" smtClean="0"/>
              <a:t>保護 </a:t>
            </a:r>
            <a:r>
              <a:rPr lang="en-US" altLang="ja-JP" sz="3000" dirty="0" smtClean="0"/>
              <a:t>	</a:t>
            </a:r>
            <a:r>
              <a:rPr lang="ja-JP" altLang="en-US" sz="3000" dirty="0" smtClean="0"/>
              <a:t>者に生活単元学習を説明するときに利用したりで</a:t>
            </a:r>
            <a:r>
              <a:rPr lang="en-US" altLang="ja-JP" sz="3000" dirty="0" smtClean="0"/>
              <a:t>	</a:t>
            </a:r>
            <a:r>
              <a:rPr lang="ja-JP" altLang="en-US" sz="3000" dirty="0" smtClean="0"/>
              <a:t>きる</a:t>
            </a:r>
            <a:r>
              <a:rPr lang="ja-JP" altLang="en-US" sz="3000" dirty="0"/>
              <a:t>。</a:t>
            </a:r>
            <a:endParaRPr lang="en-US" altLang="ja-JP" sz="3000" dirty="0"/>
          </a:p>
          <a:p>
            <a:endParaRPr kumimoji="1" lang="ja-JP" altLang="en-US" dirty="0"/>
          </a:p>
        </p:txBody>
      </p:sp>
    </p:spTree>
    <p:extLst>
      <p:ext uri="{BB962C8B-B14F-4D97-AF65-F5344CB8AC3E}">
        <p14:creationId xmlns:p14="http://schemas.microsoft.com/office/powerpoint/2010/main" val="22098660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2027500458"/>
              </p:ext>
            </p:extLst>
          </p:nvPr>
        </p:nvGraphicFramePr>
        <p:xfrm>
          <a:off x="251520" y="836712"/>
          <a:ext cx="8712967" cy="3900777"/>
        </p:xfrm>
        <a:graphic>
          <a:graphicData uri="http://schemas.openxmlformats.org/drawingml/2006/table">
            <a:tbl>
              <a:tblPr firstRow="1" firstCol="1" bandRow="1"/>
              <a:tblGrid>
                <a:gridCol w="1792028"/>
                <a:gridCol w="3343050"/>
                <a:gridCol w="3577889"/>
              </a:tblGrid>
              <a:tr h="414375">
                <a:tc>
                  <a:txBody>
                    <a:bodyPr/>
                    <a:lstStyle/>
                    <a:p>
                      <a:pPr indent="133350" algn="l">
                        <a:spcAft>
                          <a:spcPts val="0"/>
                        </a:spcAft>
                      </a:pPr>
                      <a:r>
                        <a:rPr lang="en-US" altLang="ja-JP" sz="2400" kern="100" dirty="0" smtClean="0">
                          <a:effectLst/>
                          <a:latin typeface="Century"/>
                          <a:ea typeface="ＭＳ 明朝"/>
                          <a:cs typeface="Times New Roman"/>
                        </a:rPr>
                        <a:t> </a:t>
                      </a:r>
                      <a:r>
                        <a:rPr lang="ja-JP" sz="2400" kern="100" dirty="0" smtClean="0">
                          <a:effectLst/>
                          <a:latin typeface="Century"/>
                          <a:ea typeface="ＭＳ 明朝"/>
                          <a:cs typeface="Times New Roman"/>
                        </a:rPr>
                        <a:t>活</a:t>
                      </a:r>
                      <a:r>
                        <a:rPr lang="ja-JP" sz="2400" kern="100" dirty="0">
                          <a:effectLst/>
                          <a:latin typeface="Century"/>
                          <a:ea typeface="ＭＳ 明朝"/>
                          <a:cs typeface="Times New Roman"/>
                        </a:rPr>
                        <a:t>　　動</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5"/>
                    </a:solidFill>
                  </a:tcPr>
                </a:tc>
                <a:tc>
                  <a:txBody>
                    <a:bodyPr/>
                    <a:lstStyle/>
                    <a:p>
                      <a:pPr indent="378460" algn="l">
                        <a:spcAft>
                          <a:spcPts val="0"/>
                        </a:spcAft>
                      </a:pPr>
                      <a:r>
                        <a:rPr lang="en-US" altLang="ja-JP" sz="2800" kern="100" dirty="0" smtClean="0">
                          <a:effectLst/>
                          <a:latin typeface="Century"/>
                          <a:ea typeface="ＭＳ 明朝"/>
                          <a:cs typeface="Times New Roman"/>
                        </a:rPr>
                        <a:t>   </a:t>
                      </a:r>
                      <a:r>
                        <a:rPr lang="ja-JP" sz="2800" kern="100" dirty="0" smtClean="0">
                          <a:effectLst/>
                          <a:latin typeface="Century"/>
                          <a:ea typeface="ＭＳ 明朝"/>
                          <a:cs typeface="Times New Roman"/>
                        </a:rPr>
                        <a:t>ね</a:t>
                      </a:r>
                      <a:r>
                        <a:rPr lang="ja-JP" sz="2800" kern="100" dirty="0">
                          <a:effectLst/>
                          <a:latin typeface="Century"/>
                          <a:ea typeface="ＭＳ 明朝"/>
                          <a:cs typeface="Times New Roman"/>
                        </a:rPr>
                        <a:t>　ら　い</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5"/>
                    </a:solidFill>
                  </a:tcPr>
                </a:tc>
                <a:tc>
                  <a:txBody>
                    <a:bodyPr/>
                    <a:lstStyle/>
                    <a:p>
                      <a:pPr marL="0" indent="441325" algn="l">
                        <a:spcAft>
                          <a:spcPts val="0"/>
                        </a:spcAft>
                      </a:pPr>
                      <a:r>
                        <a:rPr lang="ja-JP" altLang="en-US" sz="2400" kern="100" dirty="0" smtClean="0">
                          <a:effectLst/>
                          <a:latin typeface="Century"/>
                          <a:ea typeface="ＭＳ 明朝"/>
                          <a:cs typeface="Times New Roman"/>
                        </a:rPr>
                        <a:t>　 </a:t>
                      </a:r>
                      <a:r>
                        <a:rPr lang="ja-JP" sz="2800" kern="100" dirty="0" smtClean="0">
                          <a:effectLst/>
                          <a:latin typeface="Century"/>
                          <a:ea typeface="ＭＳ 明朝"/>
                          <a:cs typeface="Times New Roman"/>
                        </a:rPr>
                        <a:t>評</a:t>
                      </a:r>
                      <a:r>
                        <a:rPr lang="ja-JP" sz="2800" kern="100" dirty="0">
                          <a:effectLst/>
                          <a:latin typeface="Century"/>
                          <a:ea typeface="ＭＳ 明朝"/>
                          <a:cs typeface="Times New Roman"/>
                        </a:rPr>
                        <a:t>　　　価</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5"/>
                    </a:solidFill>
                  </a:tcPr>
                </a:tc>
              </a:tr>
              <a:tr h="1240235">
                <a:tc rowSpan="3">
                  <a:txBody>
                    <a:bodyPr/>
                    <a:lstStyle/>
                    <a:p>
                      <a:pPr algn="just">
                        <a:spcAft>
                          <a:spcPts val="0"/>
                        </a:spcAft>
                      </a:pPr>
                      <a:r>
                        <a:rPr lang="en-US" sz="1050" b="1" kern="100" dirty="0">
                          <a:effectLst/>
                          <a:latin typeface="Century"/>
                          <a:ea typeface="ＭＳ 明朝"/>
                          <a:cs typeface="Times New Roman"/>
                        </a:rPr>
                        <a:t> </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5"/>
                    </a:solidFill>
                  </a:tcPr>
                </a:tc>
                <a:tc>
                  <a:txBody>
                    <a:bodyPr/>
                    <a:lstStyle/>
                    <a:p>
                      <a:pPr algn="just">
                        <a:spcAft>
                          <a:spcPts val="0"/>
                        </a:spcAft>
                      </a:pPr>
                      <a:r>
                        <a:rPr lang="ja-JP" altLang="en-US" sz="2000" kern="100" dirty="0" smtClean="0">
                          <a:effectLst/>
                          <a:latin typeface="Century"/>
                          <a:ea typeface="ＭＳ 明朝"/>
                          <a:cs typeface="Times New Roman"/>
                        </a:rPr>
                        <a:t>期待できる教科の内容：</a:t>
                      </a:r>
                      <a:endParaRPr lang="ja-JP" sz="2000" kern="100" dirty="0">
                        <a:effectLst/>
                        <a:latin typeface="Century"/>
                        <a:ea typeface="ＭＳ 明朝"/>
                        <a:cs typeface="Times New Roman"/>
                      </a:endParaRPr>
                    </a:p>
                    <a:p>
                      <a:pPr algn="just">
                        <a:spcAft>
                          <a:spcPts val="0"/>
                        </a:spcAft>
                      </a:pPr>
                      <a:r>
                        <a:rPr lang="en-US" sz="2400" kern="100" dirty="0">
                          <a:effectLst/>
                          <a:latin typeface="Century"/>
                          <a:ea typeface="ＭＳ 明朝"/>
                          <a:cs typeface="Times New Roman"/>
                        </a:rPr>
                        <a:t> </a:t>
                      </a:r>
                      <a:endParaRPr lang="ja-JP" sz="2400" kern="100" dirty="0">
                        <a:effectLst/>
                        <a:latin typeface="Century"/>
                        <a:ea typeface="ＭＳ 明朝"/>
                        <a:cs typeface="Times New Roman"/>
                      </a:endParaRPr>
                    </a:p>
                    <a:p>
                      <a:pPr algn="just">
                        <a:spcAft>
                          <a:spcPts val="0"/>
                        </a:spcAft>
                      </a:pPr>
                      <a:r>
                        <a:rPr lang="en-US" sz="1050" kern="100" dirty="0">
                          <a:effectLst/>
                          <a:latin typeface="Century"/>
                          <a:ea typeface="ＭＳ 明朝"/>
                          <a:cs typeface="Times New Roman"/>
                        </a:rPr>
                        <a:t> </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5"/>
                    </a:solidFill>
                  </a:tcPr>
                </a:tc>
                <a:tc>
                  <a:txBody>
                    <a:bodyPr/>
                    <a:lstStyle/>
                    <a:p>
                      <a:pPr algn="just">
                        <a:spcAft>
                          <a:spcPts val="0"/>
                        </a:spcAft>
                      </a:pPr>
                      <a:r>
                        <a:rPr lang="en-US" sz="1050" kern="100">
                          <a:effectLst/>
                          <a:latin typeface="Century"/>
                          <a:ea typeface="ＭＳ 明朝"/>
                          <a:cs typeface="Times New Roman"/>
                        </a:rPr>
                        <a:t> </a:t>
                      </a:r>
                      <a:endParaRPr lang="ja-JP" sz="105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5"/>
                    </a:solidFill>
                  </a:tcPr>
                </a:tc>
              </a:tr>
              <a:tr h="1059454">
                <a:tc vMerge="1">
                  <a:txBody>
                    <a:bodyPr/>
                    <a:lstStyle/>
                    <a:p>
                      <a:endParaRPr kumimoji="1" lang="ja-JP" altLang="en-US"/>
                    </a:p>
                  </a:txBody>
                  <a:tcPr/>
                </a:tc>
                <a:tc>
                  <a:txBody>
                    <a:bodyPr/>
                    <a:lstStyle/>
                    <a:p>
                      <a:pPr algn="just">
                        <a:spcAft>
                          <a:spcPts val="0"/>
                        </a:spcAft>
                      </a:pPr>
                      <a:r>
                        <a:rPr lang="ja-JP" sz="2000" kern="100" dirty="0" smtClean="0">
                          <a:effectLst/>
                          <a:latin typeface="Century"/>
                          <a:ea typeface="ＭＳ 明朝"/>
                          <a:cs typeface="Times New Roman"/>
                        </a:rPr>
                        <a:t>人</a:t>
                      </a:r>
                      <a:r>
                        <a:rPr lang="ja-JP" altLang="en-US" sz="2000" kern="100" dirty="0" smtClean="0">
                          <a:effectLst/>
                          <a:latin typeface="Century"/>
                          <a:ea typeface="ＭＳ 明朝"/>
                          <a:cs typeface="Times New Roman"/>
                        </a:rPr>
                        <a:t>とかかわる活動</a:t>
                      </a:r>
                      <a:r>
                        <a:rPr lang="ja-JP" sz="2000" kern="100" dirty="0" smtClean="0">
                          <a:effectLst/>
                          <a:latin typeface="Century"/>
                          <a:ea typeface="ＭＳ 明朝"/>
                          <a:cs typeface="Times New Roman"/>
                        </a:rPr>
                        <a:t>：</a:t>
                      </a:r>
                      <a:endParaRPr lang="ja-JP" sz="2000" kern="100" dirty="0">
                        <a:effectLst/>
                        <a:latin typeface="Century"/>
                        <a:ea typeface="ＭＳ 明朝"/>
                        <a:cs typeface="Times New Roman"/>
                      </a:endParaRPr>
                    </a:p>
                    <a:p>
                      <a:pPr algn="just">
                        <a:spcAft>
                          <a:spcPts val="0"/>
                        </a:spcAft>
                      </a:pPr>
                      <a:r>
                        <a:rPr lang="en-US" sz="1050" kern="100" dirty="0">
                          <a:effectLst/>
                          <a:latin typeface="Century"/>
                          <a:ea typeface="ＭＳ 明朝"/>
                          <a:cs typeface="Times New Roman"/>
                        </a:rPr>
                        <a:t> </a:t>
                      </a:r>
                      <a:endParaRPr lang="ja-JP" sz="1050" kern="100" dirty="0">
                        <a:effectLst/>
                        <a:latin typeface="Century"/>
                        <a:ea typeface="ＭＳ 明朝"/>
                        <a:cs typeface="Times New Roman"/>
                      </a:endParaRPr>
                    </a:p>
                    <a:p>
                      <a:pPr algn="just">
                        <a:spcAft>
                          <a:spcPts val="0"/>
                        </a:spcAft>
                      </a:pPr>
                      <a:r>
                        <a:rPr lang="en-US" sz="1050" kern="100" dirty="0">
                          <a:effectLst/>
                          <a:latin typeface="Century"/>
                          <a:ea typeface="ＭＳ 明朝"/>
                          <a:cs typeface="Times New Roman"/>
                        </a:rPr>
                        <a:t> </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5"/>
                    </a:solidFill>
                  </a:tcPr>
                </a:tc>
                <a:tc>
                  <a:txBody>
                    <a:bodyPr/>
                    <a:lstStyle/>
                    <a:p>
                      <a:pPr algn="just">
                        <a:spcAft>
                          <a:spcPts val="0"/>
                        </a:spcAft>
                      </a:pPr>
                      <a:r>
                        <a:rPr lang="en-US" sz="1050" kern="100" dirty="0">
                          <a:effectLst/>
                          <a:latin typeface="Century"/>
                          <a:ea typeface="ＭＳ 明朝"/>
                          <a:cs typeface="Times New Roman"/>
                        </a:rPr>
                        <a:t> </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5"/>
                    </a:solidFill>
                  </a:tcPr>
                </a:tc>
              </a:tr>
              <a:tr h="1174368">
                <a:tc vMerge="1">
                  <a:txBody>
                    <a:bodyPr/>
                    <a:lstStyle/>
                    <a:p>
                      <a:endParaRPr kumimoji="1" lang="ja-JP" altLang="en-US"/>
                    </a:p>
                  </a:txBody>
                  <a:tcPr/>
                </a:tc>
                <a:tc>
                  <a:txBody>
                    <a:bodyPr/>
                    <a:lstStyle/>
                    <a:p>
                      <a:pPr algn="just">
                        <a:spcAft>
                          <a:spcPts val="0"/>
                        </a:spcAft>
                      </a:pPr>
                      <a:r>
                        <a:rPr lang="ja-JP" sz="2000" kern="100" dirty="0">
                          <a:effectLst/>
                          <a:latin typeface="Century"/>
                          <a:ea typeface="ＭＳ 明朝"/>
                          <a:cs typeface="Times New Roman"/>
                        </a:rPr>
                        <a:t>自立</a:t>
                      </a:r>
                      <a:r>
                        <a:rPr lang="ja-JP" sz="2000" kern="100" dirty="0" smtClean="0">
                          <a:effectLst/>
                          <a:latin typeface="Century"/>
                          <a:ea typeface="ＭＳ 明朝"/>
                          <a:cs typeface="Times New Roman"/>
                        </a:rPr>
                        <a:t>活動</a:t>
                      </a:r>
                      <a:r>
                        <a:rPr lang="ja-JP" altLang="en-US" sz="2000" kern="100" dirty="0" smtClean="0">
                          <a:effectLst/>
                          <a:latin typeface="Century"/>
                          <a:ea typeface="ＭＳ 明朝"/>
                          <a:cs typeface="Times New Roman"/>
                        </a:rPr>
                        <a:t>の視点</a:t>
                      </a:r>
                      <a:r>
                        <a:rPr lang="ja-JP" sz="2000" kern="100" dirty="0" smtClean="0">
                          <a:effectLst/>
                          <a:latin typeface="Century"/>
                          <a:ea typeface="ＭＳ 明朝"/>
                          <a:cs typeface="Times New Roman"/>
                        </a:rPr>
                        <a:t>：</a:t>
                      </a:r>
                      <a:endParaRPr lang="ja-JP" sz="2000" kern="100" dirty="0">
                        <a:effectLst/>
                        <a:latin typeface="Century"/>
                        <a:ea typeface="ＭＳ 明朝"/>
                        <a:cs typeface="Times New Roman"/>
                      </a:endParaRPr>
                    </a:p>
                    <a:p>
                      <a:pPr algn="just">
                        <a:spcAft>
                          <a:spcPts val="0"/>
                        </a:spcAft>
                      </a:pPr>
                      <a:r>
                        <a:rPr lang="en-US" sz="1050" kern="100" dirty="0">
                          <a:effectLst/>
                          <a:latin typeface="Century"/>
                          <a:ea typeface="ＭＳ 明朝"/>
                          <a:cs typeface="Times New Roman"/>
                        </a:rPr>
                        <a:t> </a:t>
                      </a:r>
                      <a:endParaRPr lang="ja-JP" sz="1050" kern="100" dirty="0">
                        <a:effectLst/>
                        <a:latin typeface="Century"/>
                        <a:ea typeface="ＭＳ 明朝"/>
                        <a:cs typeface="Times New Roman"/>
                      </a:endParaRPr>
                    </a:p>
                    <a:p>
                      <a:pPr algn="just">
                        <a:spcAft>
                          <a:spcPts val="0"/>
                        </a:spcAft>
                      </a:pPr>
                      <a:r>
                        <a:rPr lang="en-US" sz="1050" kern="100" dirty="0">
                          <a:effectLst/>
                          <a:latin typeface="Century"/>
                          <a:ea typeface="ＭＳ 明朝"/>
                          <a:cs typeface="Times New Roman"/>
                        </a:rPr>
                        <a:t> </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5"/>
                    </a:solidFill>
                  </a:tcPr>
                </a:tc>
                <a:tc>
                  <a:txBody>
                    <a:bodyPr/>
                    <a:lstStyle/>
                    <a:p>
                      <a:pPr algn="just">
                        <a:spcAft>
                          <a:spcPts val="0"/>
                        </a:spcAft>
                      </a:pPr>
                      <a:r>
                        <a:rPr lang="en-US" sz="1050" kern="100" dirty="0">
                          <a:effectLst/>
                          <a:latin typeface="Century"/>
                          <a:ea typeface="ＭＳ 明朝"/>
                          <a:cs typeface="Times New Roman"/>
                        </a:rPr>
                        <a:t> </a:t>
                      </a:r>
                      <a:endParaRPr lang="ja-JP" sz="105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5"/>
                    </a:solidFill>
                  </a:tcPr>
                </a:tc>
              </a:tr>
            </a:tbl>
          </a:graphicData>
        </a:graphic>
      </p:graphicFrame>
      <p:sp>
        <p:nvSpPr>
          <p:cNvPr id="4" name="スライド番号プレースホルダー 3"/>
          <p:cNvSpPr>
            <a:spLocks noGrp="1"/>
          </p:cNvSpPr>
          <p:nvPr>
            <p:ph type="sldNum" sz="quarter" idx="12"/>
          </p:nvPr>
        </p:nvSpPr>
        <p:spPr/>
        <p:txBody>
          <a:bodyPr/>
          <a:lstStyle/>
          <a:p>
            <a:fld id="{3CDCDD90-A98B-4B3A-9D2C-69985E729FC6}" type="slidenum">
              <a:rPr lang="ja-JP" altLang="en-US" smtClean="0">
                <a:solidFill>
                  <a:prstClr val="black">
                    <a:tint val="75000"/>
                  </a:prstClr>
                </a:solidFill>
              </a:rPr>
              <a:pPr/>
              <a:t>16</a:t>
            </a:fld>
            <a:endParaRPr lang="ja-JP" altLang="en-US">
              <a:solidFill>
                <a:prstClr val="black">
                  <a:tint val="75000"/>
                </a:prstClr>
              </a:solidFill>
            </a:endParaRPr>
          </a:p>
        </p:txBody>
      </p:sp>
      <p:sp>
        <p:nvSpPr>
          <p:cNvPr id="6" name="タイトル 1"/>
          <p:cNvSpPr>
            <a:spLocks noGrp="1"/>
          </p:cNvSpPr>
          <p:nvPr>
            <p:ph type="title"/>
          </p:nvPr>
        </p:nvSpPr>
        <p:spPr>
          <a:xfrm>
            <a:off x="251520" y="116632"/>
            <a:ext cx="8712968" cy="576064"/>
          </a:xfrm>
          <a:solidFill>
            <a:srgbClr val="D1FEFF"/>
          </a:solidFill>
          <a:ln>
            <a:solidFill>
              <a:schemeClr val="tx1"/>
            </a:solidFill>
          </a:ln>
        </p:spPr>
        <p:txBody>
          <a:bodyPr>
            <a:normAutofit fontScale="90000"/>
          </a:bodyPr>
          <a:lstStyle/>
          <a:p>
            <a:r>
              <a:rPr lang="ja-JP" altLang="en-US" sz="3600" dirty="0" smtClean="0"/>
              <a:t>③　単元評価シート</a:t>
            </a:r>
            <a:endParaRPr kumimoji="1" lang="ja-JP" altLang="en-US" sz="3600" dirty="0"/>
          </a:p>
        </p:txBody>
      </p:sp>
      <p:sp>
        <p:nvSpPr>
          <p:cNvPr id="7" name="タイトル 1"/>
          <p:cNvSpPr txBox="1">
            <a:spLocks/>
          </p:cNvSpPr>
          <p:nvPr/>
        </p:nvSpPr>
        <p:spPr>
          <a:xfrm>
            <a:off x="251520" y="4869160"/>
            <a:ext cx="8712968" cy="1800200"/>
          </a:xfrm>
          <a:prstGeom prst="rect">
            <a:avLst/>
          </a:prstGeom>
          <a:solidFill>
            <a:srgbClr val="FFFFC5"/>
          </a:solidFill>
          <a:ln>
            <a:solidFill>
              <a:schemeClr val="tx1"/>
            </a:solidFill>
          </a:ln>
        </p:spPr>
        <p:txBody>
          <a:bodyPr vert="horz" lIns="91440" tIns="45720" rIns="91440" bIns="45720" rtlCol="0" anchor="ctr">
            <a:normAutofit fontScale="600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defTabSz="630238">
              <a:spcBef>
                <a:spcPct val="20000"/>
              </a:spcBef>
              <a:tabLst>
                <a:tab pos="268288" algn="l"/>
              </a:tabLst>
            </a:pPr>
            <a:endParaRPr lang="en-US" altLang="ja-JP" sz="3400" dirty="0" smtClean="0">
              <a:solidFill>
                <a:prstClr val="black"/>
              </a:solidFill>
            </a:endParaRPr>
          </a:p>
          <a:p>
            <a:pPr algn="l" defTabSz="630238">
              <a:spcBef>
                <a:spcPct val="20000"/>
              </a:spcBef>
              <a:tabLst>
                <a:tab pos="268288" algn="l"/>
              </a:tabLst>
            </a:pPr>
            <a:r>
              <a:rPr lang="en-US" altLang="ja-JP" sz="3700" dirty="0" smtClean="0">
                <a:solidFill>
                  <a:prstClr val="black"/>
                </a:solidFill>
                <a:latin typeface="ＭＳ Ｐゴシック"/>
              </a:rPr>
              <a:t>&lt;</a:t>
            </a:r>
            <a:r>
              <a:rPr lang="ja-JP" altLang="en-US" sz="3700" dirty="0" smtClean="0">
                <a:solidFill>
                  <a:prstClr val="black"/>
                </a:solidFill>
                <a:latin typeface="ＭＳ Ｐゴシック"/>
              </a:rPr>
              <a:t>単元</a:t>
            </a:r>
            <a:r>
              <a:rPr lang="ja-JP" altLang="en-US" sz="3700" dirty="0">
                <a:solidFill>
                  <a:prstClr val="black"/>
                </a:solidFill>
                <a:latin typeface="ＭＳ Ｐゴシック"/>
              </a:rPr>
              <a:t>評価</a:t>
            </a:r>
            <a:r>
              <a:rPr lang="ja-JP" altLang="en-US" sz="3700" dirty="0" smtClean="0">
                <a:solidFill>
                  <a:prstClr val="black"/>
                </a:solidFill>
                <a:latin typeface="ＭＳ Ｐゴシック"/>
              </a:rPr>
              <a:t>シートの特徴</a:t>
            </a:r>
            <a:r>
              <a:rPr lang="en-US" altLang="ja-JP" sz="3700" dirty="0" smtClean="0">
                <a:solidFill>
                  <a:prstClr val="black"/>
                </a:solidFill>
                <a:latin typeface="ＭＳ Ｐゴシック"/>
              </a:rPr>
              <a:t>&gt;</a:t>
            </a:r>
          </a:p>
          <a:p>
            <a:pPr algn="l" defTabSz="630238">
              <a:spcBef>
                <a:spcPct val="20000"/>
              </a:spcBef>
              <a:tabLst>
                <a:tab pos="268288" algn="l"/>
              </a:tabLst>
            </a:pPr>
            <a:r>
              <a:rPr lang="ja-JP" altLang="en-US" sz="3700" dirty="0">
                <a:solidFill>
                  <a:prstClr val="black"/>
                </a:solidFill>
                <a:latin typeface="ＭＳ Ｐゴシック"/>
              </a:rPr>
              <a:t>　</a:t>
            </a:r>
            <a:r>
              <a:rPr lang="en-US" altLang="ja-JP" sz="3700" dirty="0">
                <a:solidFill>
                  <a:prstClr val="black"/>
                </a:solidFill>
                <a:latin typeface="ＭＳ Ｐゴシック"/>
              </a:rPr>
              <a:t>	</a:t>
            </a:r>
            <a:r>
              <a:rPr lang="ja-JP" altLang="en-US" sz="3700" dirty="0">
                <a:solidFill>
                  <a:prstClr val="black"/>
                </a:solidFill>
                <a:latin typeface="ＭＳ Ｐゴシック"/>
              </a:rPr>
              <a:t>①単元展開シートで決め出した</a:t>
            </a:r>
            <a:r>
              <a:rPr lang="ja-JP" altLang="en-US" sz="3700" dirty="0" smtClean="0">
                <a:solidFill>
                  <a:prstClr val="black"/>
                </a:solidFill>
                <a:latin typeface="ＭＳ Ｐゴシック"/>
              </a:rPr>
              <a:t>活動及び３つ</a:t>
            </a:r>
            <a:r>
              <a:rPr lang="ja-JP" altLang="en-US" sz="3700" dirty="0">
                <a:solidFill>
                  <a:prstClr val="black"/>
                </a:solidFill>
                <a:latin typeface="ＭＳ Ｐゴシック"/>
              </a:rPr>
              <a:t>のねらい</a:t>
            </a:r>
            <a:r>
              <a:rPr lang="ja-JP" altLang="en-US" sz="3700" dirty="0" smtClean="0">
                <a:solidFill>
                  <a:prstClr val="black"/>
                </a:solidFill>
                <a:latin typeface="ＭＳ Ｐゴシック"/>
              </a:rPr>
              <a:t>に対応した評価</a:t>
            </a:r>
            <a:r>
              <a:rPr lang="en-US" altLang="ja-JP" sz="3700" dirty="0" smtClean="0">
                <a:solidFill>
                  <a:prstClr val="black"/>
                </a:solidFill>
                <a:latin typeface="ＭＳ Ｐゴシック"/>
              </a:rPr>
              <a:t>	   </a:t>
            </a:r>
            <a:r>
              <a:rPr lang="ja-JP" altLang="en-US" sz="3700" dirty="0" smtClean="0">
                <a:solidFill>
                  <a:prstClr val="black"/>
                </a:solidFill>
                <a:latin typeface="ＭＳ Ｐゴシック"/>
              </a:rPr>
              <a:t>ができる</a:t>
            </a:r>
            <a:r>
              <a:rPr lang="ja-JP" altLang="en-US" sz="3700" dirty="0">
                <a:solidFill>
                  <a:prstClr val="black"/>
                </a:solidFill>
                <a:latin typeface="ＭＳ Ｐゴシック"/>
              </a:rPr>
              <a:t>。</a:t>
            </a:r>
            <a:endParaRPr lang="en-US" altLang="ja-JP" sz="3700" dirty="0">
              <a:solidFill>
                <a:prstClr val="black"/>
              </a:solidFill>
              <a:latin typeface="ＭＳ Ｐゴシック"/>
            </a:endParaRPr>
          </a:p>
          <a:p>
            <a:pPr algn="l" defTabSz="630238">
              <a:spcBef>
                <a:spcPct val="20000"/>
              </a:spcBef>
              <a:tabLst>
                <a:tab pos="268288" algn="l"/>
              </a:tabLst>
            </a:pPr>
            <a:r>
              <a:rPr lang="en-US" altLang="ja-JP" sz="3700" dirty="0">
                <a:solidFill>
                  <a:prstClr val="black"/>
                </a:solidFill>
                <a:latin typeface="ＭＳ Ｐゴシック"/>
              </a:rPr>
              <a:t>	</a:t>
            </a:r>
            <a:r>
              <a:rPr lang="ja-JP" altLang="en-US" sz="3700" dirty="0">
                <a:solidFill>
                  <a:prstClr val="black"/>
                </a:solidFill>
                <a:latin typeface="ＭＳ Ｐゴシック"/>
              </a:rPr>
              <a:t>②個別の指導計画</a:t>
            </a:r>
            <a:r>
              <a:rPr lang="ja-JP" altLang="en-US" sz="3700" dirty="0" smtClean="0">
                <a:solidFill>
                  <a:prstClr val="black"/>
                </a:solidFill>
                <a:latin typeface="ＭＳ Ｐゴシック"/>
              </a:rPr>
              <a:t>Ｂ表の評価</a:t>
            </a:r>
            <a:r>
              <a:rPr lang="ja-JP" altLang="en-US" sz="3700" dirty="0">
                <a:solidFill>
                  <a:prstClr val="black"/>
                </a:solidFill>
                <a:latin typeface="ＭＳ Ｐゴシック"/>
              </a:rPr>
              <a:t>や通知表に</a:t>
            </a:r>
            <a:r>
              <a:rPr lang="ja-JP" altLang="en-US" sz="3700" dirty="0" smtClean="0">
                <a:solidFill>
                  <a:prstClr val="black"/>
                </a:solidFill>
                <a:latin typeface="ＭＳ Ｐゴシック"/>
              </a:rPr>
              <a:t>も活用できる。</a:t>
            </a:r>
            <a:endParaRPr lang="ja-JP" altLang="en-US" sz="3700" dirty="0">
              <a:solidFill>
                <a:prstClr val="black"/>
              </a:solidFill>
              <a:latin typeface="ＭＳ Ｐゴシック"/>
            </a:endParaRPr>
          </a:p>
          <a:p>
            <a:endParaRPr lang="ja-JP" altLang="en-US" sz="4800" dirty="0">
              <a:solidFill>
                <a:prstClr val="black"/>
              </a:solidFill>
            </a:endParaRPr>
          </a:p>
        </p:txBody>
      </p:sp>
    </p:spTree>
    <p:extLst>
      <p:ext uri="{BB962C8B-B14F-4D97-AF65-F5344CB8AC3E}">
        <p14:creationId xmlns:p14="http://schemas.microsoft.com/office/powerpoint/2010/main" val="1248086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742" y="260648"/>
            <a:ext cx="8837407" cy="1066130"/>
          </a:xfrm>
          <a:solidFill>
            <a:srgbClr val="D1FEFF"/>
          </a:solidFill>
          <a:ln>
            <a:solidFill>
              <a:schemeClr val="tx1"/>
            </a:solidFill>
          </a:ln>
        </p:spPr>
        <p:txBody>
          <a:bodyPr>
            <a:noAutofit/>
          </a:bodyPr>
          <a:lstStyle/>
          <a:p>
            <a:pPr algn="l"/>
            <a:r>
              <a:rPr kumimoji="1" lang="ja-JP" altLang="en-US" sz="3200" dirty="0" smtClean="0"/>
              <a:t>　　８　達成すべき目標がわかりやすい</a:t>
            </a:r>
            <a:r>
              <a:rPr kumimoji="1" lang="en-US" altLang="ja-JP" sz="3200" dirty="0" smtClean="0"/>
              <a:t/>
            </a:r>
            <a:br>
              <a:rPr kumimoji="1" lang="en-US" altLang="ja-JP" sz="3200" dirty="0" smtClean="0"/>
            </a:br>
            <a:r>
              <a:rPr lang="ja-JP" altLang="en-US" sz="3200" dirty="0"/>
              <a:t>　</a:t>
            </a:r>
            <a:r>
              <a:rPr lang="ja-JP" altLang="en-US" sz="3200" dirty="0" smtClean="0"/>
              <a:t>　　　　　　　　　　　　　　　　　</a:t>
            </a:r>
            <a:r>
              <a:rPr kumimoji="1" lang="ja-JP" altLang="en-US" sz="3200" dirty="0" smtClean="0"/>
              <a:t>単元名を考える</a:t>
            </a:r>
            <a:endParaRPr kumimoji="1" lang="ja-JP" altLang="en-US" sz="3200" dirty="0"/>
          </a:p>
        </p:txBody>
      </p:sp>
      <p:sp>
        <p:nvSpPr>
          <p:cNvPr id="3" name="コンテンツ プレースホルダー 2"/>
          <p:cNvSpPr>
            <a:spLocks noGrp="1"/>
          </p:cNvSpPr>
          <p:nvPr>
            <p:ph idx="1"/>
          </p:nvPr>
        </p:nvSpPr>
        <p:spPr>
          <a:xfrm>
            <a:off x="90158" y="1412776"/>
            <a:ext cx="8928992" cy="936104"/>
          </a:xfrm>
        </p:spPr>
        <p:txBody>
          <a:bodyPr/>
          <a:lstStyle/>
          <a:p>
            <a:pPr marL="0" indent="0">
              <a:buNone/>
            </a:pPr>
            <a:r>
              <a:rPr lang="ja-JP" altLang="en-US" sz="2400" dirty="0" smtClean="0"/>
              <a:t>　ポイント：子ども</a:t>
            </a:r>
            <a:r>
              <a:rPr lang="ja-JP" altLang="en-US" sz="2400" dirty="0"/>
              <a:t>との合言葉となり、達成すべき目標が具体的</a:t>
            </a:r>
            <a:r>
              <a:rPr lang="ja-JP" altLang="en-US" sz="2400" dirty="0" smtClean="0"/>
              <a:t>で</a:t>
            </a:r>
            <a:endParaRPr lang="en-US" altLang="ja-JP" sz="2400" dirty="0" smtClean="0"/>
          </a:p>
          <a:p>
            <a:pPr marL="0" indent="0">
              <a:buNone/>
            </a:pPr>
            <a:r>
              <a:rPr lang="ja-JP" altLang="en-US" sz="2400" dirty="0"/>
              <a:t>　</a:t>
            </a:r>
            <a:r>
              <a:rPr lang="ja-JP" altLang="en-US" sz="2400" dirty="0" smtClean="0"/>
              <a:t>　　　　　 わかりやすい単元名つけること！</a:t>
            </a:r>
            <a:endParaRPr lang="en-US" altLang="ja-JP" sz="2400" dirty="0"/>
          </a:p>
          <a:p>
            <a:endParaRPr kumimoji="1" lang="ja-JP" altLang="en-US" dirty="0"/>
          </a:p>
        </p:txBody>
      </p:sp>
      <p:sp>
        <p:nvSpPr>
          <p:cNvPr id="4" name="コンテンツ プレースホルダー 2"/>
          <p:cNvSpPr txBox="1">
            <a:spLocks/>
          </p:cNvSpPr>
          <p:nvPr/>
        </p:nvSpPr>
        <p:spPr>
          <a:xfrm>
            <a:off x="181743" y="2528900"/>
            <a:ext cx="8837407" cy="2124236"/>
          </a:xfrm>
          <a:prstGeom prst="rect">
            <a:avLst/>
          </a:prstGeom>
          <a:solidFill>
            <a:srgbClr val="FFFFBD"/>
          </a:solidFill>
          <a:ln>
            <a:solidFill>
              <a:schemeClr val="tx1"/>
            </a:solidFill>
          </a:ln>
        </p:spPr>
        <p:txBody>
          <a:bodyPr vert="horz" lIns="91440" tIns="45720" rIns="91440" bIns="45720" rtlCol="0">
            <a:normAutofit fontScale="32500" lnSpcReduction="2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ja-JP" altLang="en-US" sz="5100" dirty="0" smtClean="0">
                <a:solidFill>
                  <a:prstClr val="black"/>
                </a:solidFill>
              </a:rPr>
              <a:t>　　　　　</a:t>
            </a:r>
            <a:endParaRPr lang="en-US" altLang="ja-JP" sz="5100" dirty="0" smtClean="0">
              <a:solidFill>
                <a:prstClr val="black"/>
              </a:solidFill>
            </a:endParaRPr>
          </a:p>
          <a:p>
            <a:pPr marL="0" indent="0">
              <a:buFont typeface="Arial" pitchFamily="34" charset="0"/>
              <a:buNone/>
            </a:pPr>
            <a:r>
              <a:rPr lang="ja-JP" altLang="en-US" sz="5100" dirty="0">
                <a:solidFill>
                  <a:prstClr val="black"/>
                </a:solidFill>
              </a:rPr>
              <a:t>　</a:t>
            </a:r>
            <a:r>
              <a:rPr lang="ja-JP" altLang="en-US" sz="5100" dirty="0" smtClean="0">
                <a:solidFill>
                  <a:prstClr val="black"/>
                </a:solidFill>
              </a:rPr>
              <a:t>　　　　　　　　</a:t>
            </a:r>
            <a:r>
              <a:rPr lang="ja-JP" altLang="en-US" sz="8600" dirty="0" smtClean="0">
                <a:solidFill>
                  <a:prstClr val="black"/>
                </a:solidFill>
              </a:rPr>
              <a:t>例）単元名「ビーズ作りをしよう！」</a:t>
            </a:r>
            <a:endParaRPr lang="en-US" altLang="ja-JP" sz="8600" dirty="0" smtClean="0">
              <a:solidFill>
                <a:prstClr val="black"/>
              </a:solidFill>
            </a:endParaRPr>
          </a:p>
          <a:p>
            <a:pPr marL="0" indent="0">
              <a:buFont typeface="Arial" pitchFamily="34" charset="0"/>
              <a:buNone/>
            </a:pPr>
            <a:r>
              <a:rPr lang="ja-JP" altLang="en-US" sz="4900" dirty="0" smtClean="0">
                <a:solidFill>
                  <a:prstClr val="black"/>
                </a:solidFill>
              </a:rPr>
              <a:t>　（作って終わり？作ったビーズを通して何がしたいか明確になると、子どもたちにも分かりやすくなる）</a:t>
            </a:r>
            <a:endParaRPr lang="en-US" altLang="ja-JP" sz="4900" dirty="0" smtClean="0">
              <a:solidFill>
                <a:prstClr val="black"/>
              </a:solidFill>
            </a:endParaRPr>
          </a:p>
          <a:p>
            <a:pPr marL="0" indent="0">
              <a:buFont typeface="Arial" pitchFamily="34" charset="0"/>
              <a:buNone/>
            </a:pPr>
            <a:endParaRPr lang="en-US" altLang="ja-JP" sz="4500" dirty="0">
              <a:solidFill>
                <a:prstClr val="black"/>
              </a:solidFill>
            </a:endParaRPr>
          </a:p>
          <a:p>
            <a:pPr marL="0" indent="0">
              <a:buFont typeface="Arial" pitchFamily="34" charset="0"/>
              <a:buNone/>
            </a:pPr>
            <a:r>
              <a:rPr lang="ja-JP" altLang="en-US" dirty="0" smtClean="0">
                <a:solidFill>
                  <a:prstClr val="black"/>
                </a:solidFill>
              </a:rPr>
              <a:t>　　</a:t>
            </a:r>
            <a:endParaRPr lang="en-US" altLang="ja-JP" dirty="0" smtClean="0">
              <a:solidFill>
                <a:prstClr val="black"/>
              </a:solidFill>
            </a:endParaRPr>
          </a:p>
          <a:p>
            <a:pPr marL="0" indent="0">
              <a:buFont typeface="Arial" pitchFamily="34" charset="0"/>
              <a:buNone/>
            </a:pPr>
            <a:r>
              <a:rPr lang="ja-JP" altLang="en-US" sz="5100" dirty="0">
                <a:solidFill>
                  <a:prstClr val="black"/>
                </a:solidFill>
              </a:rPr>
              <a:t>　</a:t>
            </a:r>
            <a:r>
              <a:rPr lang="ja-JP" altLang="en-US" sz="5100" dirty="0" smtClean="0">
                <a:solidFill>
                  <a:prstClr val="black"/>
                </a:solidFill>
              </a:rPr>
              <a:t>　　　</a:t>
            </a:r>
            <a:endParaRPr lang="en-US" altLang="ja-JP" sz="5100" dirty="0" smtClean="0">
              <a:solidFill>
                <a:prstClr val="black"/>
              </a:solidFill>
            </a:endParaRPr>
          </a:p>
          <a:p>
            <a:pPr marL="0" indent="0">
              <a:buFont typeface="Arial" pitchFamily="34" charset="0"/>
              <a:buNone/>
            </a:pPr>
            <a:r>
              <a:rPr lang="ja-JP" altLang="en-US" sz="8600" dirty="0" smtClean="0">
                <a:solidFill>
                  <a:prstClr val="black"/>
                </a:solidFill>
              </a:rPr>
              <a:t>　　　単元名「ビーズ製品を作り参観日に販売しよう！」</a:t>
            </a:r>
            <a:endParaRPr lang="en-US" altLang="ja-JP" sz="8600" dirty="0" smtClean="0">
              <a:solidFill>
                <a:prstClr val="black"/>
              </a:solidFill>
            </a:endParaRPr>
          </a:p>
          <a:p>
            <a:endParaRPr lang="ja-JP" altLang="en-US" dirty="0">
              <a:solidFill>
                <a:prstClr val="black"/>
              </a:solidFill>
            </a:endParaRPr>
          </a:p>
        </p:txBody>
      </p:sp>
      <p:sp>
        <p:nvSpPr>
          <p:cNvPr id="5" name="下矢印 4"/>
          <p:cNvSpPr/>
          <p:nvPr/>
        </p:nvSpPr>
        <p:spPr>
          <a:xfrm>
            <a:off x="4039429" y="3650560"/>
            <a:ext cx="504056" cy="2520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6" name="コンテンツ プレースホルダー 2"/>
          <p:cNvSpPr txBox="1">
            <a:spLocks/>
          </p:cNvSpPr>
          <p:nvPr/>
        </p:nvSpPr>
        <p:spPr>
          <a:xfrm>
            <a:off x="181743" y="4831831"/>
            <a:ext cx="8837407" cy="1728192"/>
          </a:xfrm>
          <a:prstGeom prst="rect">
            <a:avLst/>
          </a:prstGeom>
          <a:solidFill>
            <a:srgbClr val="FFFFBD"/>
          </a:solidFill>
          <a:ln>
            <a:solidFill>
              <a:schemeClr val="tx1"/>
            </a:solidFill>
          </a:ln>
        </p:spPr>
        <p:txBody>
          <a:bodyPr vert="horz" lIns="91440" tIns="45720" rIns="91440" bIns="45720" rtlCol="0">
            <a:normAutofit fontScale="55000" lnSpcReduction="2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ja-JP" altLang="en-US" dirty="0" smtClean="0">
                <a:solidFill>
                  <a:prstClr val="black"/>
                </a:solidFill>
              </a:rPr>
              <a:t>　　　　　</a:t>
            </a:r>
            <a:endParaRPr lang="en-US" altLang="ja-JP" dirty="0" smtClean="0">
              <a:solidFill>
                <a:prstClr val="black"/>
              </a:solidFill>
            </a:endParaRPr>
          </a:p>
          <a:p>
            <a:pPr marL="0" indent="0">
              <a:buFont typeface="Arial" pitchFamily="34" charset="0"/>
              <a:buNone/>
            </a:pPr>
            <a:r>
              <a:rPr lang="ja-JP" altLang="en-US" dirty="0">
                <a:solidFill>
                  <a:prstClr val="black"/>
                </a:solidFill>
              </a:rPr>
              <a:t>　</a:t>
            </a:r>
            <a:r>
              <a:rPr lang="ja-JP" altLang="en-US" dirty="0" smtClean="0">
                <a:solidFill>
                  <a:prstClr val="black"/>
                </a:solidFill>
              </a:rPr>
              <a:t>　　　　　　　</a:t>
            </a:r>
            <a:r>
              <a:rPr lang="ja-JP" altLang="en-US" sz="5100" dirty="0" smtClean="0">
                <a:solidFill>
                  <a:prstClr val="black"/>
                </a:solidFill>
              </a:rPr>
              <a:t>例）単元名「乗り物旅行へいこう！」</a:t>
            </a:r>
            <a:endParaRPr lang="en-US" altLang="ja-JP" sz="5100" dirty="0" smtClean="0">
              <a:solidFill>
                <a:prstClr val="black"/>
              </a:solidFill>
            </a:endParaRPr>
          </a:p>
          <a:p>
            <a:pPr marL="0" indent="0">
              <a:buFont typeface="Arial" pitchFamily="34" charset="0"/>
              <a:buNone/>
            </a:pPr>
            <a:endParaRPr lang="en-US" altLang="ja-JP" dirty="0">
              <a:solidFill>
                <a:prstClr val="black"/>
              </a:solidFill>
            </a:endParaRPr>
          </a:p>
          <a:p>
            <a:pPr marL="0" indent="0">
              <a:buFont typeface="Arial" pitchFamily="34" charset="0"/>
              <a:buNone/>
            </a:pPr>
            <a:r>
              <a:rPr lang="ja-JP" altLang="en-US" dirty="0" smtClean="0">
                <a:solidFill>
                  <a:prstClr val="black"/>
                </a:solidFill>
              </a:rPr>
              <a:t>　　　　　　　　</a:t>
            </a:r>
            <a:endParaRPr lang="en-US" altLang="ja-JP" dirty="0" smtClean="0">
              <a:solidFill>
                <a:prstClr val="black"/>
              </a:solidFill>
            </a:endParaRPr>
          </a:p>
          <a:p>
            <a:pPr marL="0" indent="0">
              <a:buFont typeface="Arial" pitchFamily="34" charset="0"/>
              <a:buNone/>
            </a:pPr>
            <a:r>
              <a:rPr lang="ja-JP" altLang="en-US" sz="5100" dirty="0">
                <a:solidFill>
                  <a:prstClr val="black"/>
                </a:solidFill>
              </a:rPr>
              <a:t>　</a:t>
            </a:r>
            <a:r>
              <a:rPr lang="ja-JP" altLang="en-US" sz="5100" dirty="0" smtClean="0">
                <a:solidFill>
                  <a:prstClr val="black"/>
                </a:solidFill>
              </a:rPr>
              <a:t>　　　　単元名「松本城へ電車とバスでいこう！」</a:t>
            </a:r>
            <a:endParaRPr lang="en-US" altLang="ja-JP" sz="5100" dirty="0" smtClean="0">
              <a:solidFill>
                <a:prstClr val="black"/>
              </a:solidFill>
            </a:endParaRPr>
          </a:p>
          <a:p>
            <a:endParaRPr lang="ja-JP" altLang="en-US" dirty="0">
              <a:solidFill>
                <a:prstClr val="black"/>
              </a:solidFill>
            </a:endParaRPr>
          </a:p>
        </p:txBody>
      </p:sp>
      <p:sp>
        <p:nvSpPr>
          <p:cNvPr id="7" name="下矢印 6"/>
          <p:cNvSpPr/>
          <p:nvPr/>
        </p:nvSpPr>
        <p:spPr>
          <a:xfrm>
            <a:off x="4134243" y="5514584"/>
            <a:ext cx="504056" cy="3626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3083771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74638"/>
            <a:ext cx="8733656" cy="778098"/>
          </a:xfrm>
          <a:solidFill>
            <a:srgbClr val="D1FEFF"/>
          </a:solidFill>
          <a:ln>
            <a:solidFill>
              <a:schemeClr val="tx1"/>
            </a:solidFill>
          </a:ln>
        </p:spPr>
        <p:txBody>
          <a:bodyPr>
            <a:normAutofit/>
          </a:bodyPr>
          <a:lstStyle/>
          <a:p>
            <a:r>
              <a:rPr kumimoji="1" lang="ja-JP" altLang="en-US" sz="3600" dirty="0" smtClean="0"/>
              <a:t>単元名を考えてみましょう</a:t>
            </a:r>
            <a:endParaRPr kumimoji="1" lang="ja-JP" altLang="en-US" sz="3600" dirty="0"/>
          </a:p>
        </p:txBody>
      </p:sp>
      <p:sp>
        <p:nvSpPr>
          <p:cNvPr id="3" name="コンテンツ プレースホルダー 2"/>
          <p:cNvSpPr>
            <a:spLocks noGrp="1"/>
          </p:cNvSpPr>
          <p:nvPr>
            <p:ph idx="1"/>
          </p:nvPr>
        </p:nvSpPr>
        <p:spPr>
          <a:xfrm>
            <a:off x="214282" y="1357298"/>
            <a:ext cx="8715436" cy="2643206"/>
          </a:xfrm>
          <a:solidFill>
            <a:srgbClr val="FFFFBD"/>
          </a:solidFill>
          <a:ln>
            <a:solidFill>
              <a:schemeClr val="tx1"/>
            </a:solidFill>
          </a:ln>
        </p:spPr>
        <p:txBody>
          <a:bodyPr>
            <a:normAutofit/>
          </a:bodyPr>
          <a:lstStyle/>
          <a:p>
            <a:pPr marL="0" indent="0">
              <a:buNone/>
            </a:pPr>
            <a:r>
              <a:rPr kumimoji="1" lang="ja-JP" altLang="en-US" dirty="0" smtClean="0"/>
              <a:t>　　　　　　問１）単元名「人形劇をやろう！」　　　　　　　　　　</a:t>
            </a:r>
            <a:endParaRPr kumimoji="1" lang="en-US" altLang="ja-JP" dirty="0" smtClean="0"/>
          </a:p>
          <a:p>
            <a:pPr marL="0" indent="0">
              <a:buNone/>
            </a:pPr>
            <a:r>
              <a:rPr lang="ja-JP" altLang="en-US" sz="2400" dirty="0" smtClean="0"/>
              <a:t>人形劇を練習してきてできるようになれば、いろいろな人に見てもらいたいと思うのでは・・・</a:t>
            </a:r>
            <a:endParaRPr lang="en-US" altLang="ja-JP" sz="2400" dirty="0"/>
          </a:p>
          <a:p>
            <a:pPr marL="0" indent="0">
              <a:buNone/>
            </a:pPr>
            <a:r>
              <a:rPr kumimoji="1" lang="ja-JP" altLang="en-US" dirty="0" smtClean="0"/>
              <a:t>　　</a:t>
            </a:r>
            <a:endParaRPr kumimoji="1" lang="en-US" altLang="ja-JP" dirty="0" smtClean="0"/>
          </a:p>
          <a:p>
            <a:pPr marL="0" indent="0">
              <a:buNone/>
            </a:pPr>
            <a:r>
              <a:rPr kumimoji="1" lang="ja-JP" altLang="en-US" u="sng" dirty="0" smtClean="0"/>
              <a:t>　単元名「　　　　　　　　　　　　　　　　　　　　　　　」　　　　　　　　　　　　　　　　　　　　</a:t>
            </a:r>
            <a:r>
              <a:rPr kumimoji="1" lang="ja-JP" altLang="en-US" dirty="0" smtClean="0"/>
              <a:t>　　　　</a:t>
            </a:r>
            <a:endParaRPr kumimoji="1" lang="ja-JP" altLang="en-US" dirty="0"/>
          </a:p>
        </p:txBody>
      </p:sp>
      <p:sp>
        <p:nvSpPr>
          <p:cNvPr id="4" name="下矢印 3"/>
          <p:cNvSpPr/>
          <p:nvPr/>
        </p:nvSpPr>
        <p:spPr>
          <a:xfrm>
            <a:off x="4214810" y="2786058"/>
            <a:ext cx="484632" cy="3463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 name="コンテンツ プレースホルダー 2"/>
          <p:cNvSpPr txBox="1">
            <a:spLocks/>
          </p:cNvSpPr>
          <p:nvPr/>
        </p:nvSpPr>
        <p:spPr>
          <a:xfrm>
            <a:off x="179512" y="4143380"/>
            <a:ext cx="8733656" cy="2428892"/>
          </a:xfrm>
          <a:prstGeom prst="rect">
            <a:avLst/>
          </a:prstGeom>
          <a:solidFill>
            <a:srgbClr val="FFFFBD"/>
          </a:solidFill>
          <a:ln>
            <a:solidFill>
              <a:schemeClr val="tx1"/>
            </a:solidFill>
          </a:ln>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ja-JP" altLang="en-US" dirty="0" smtClean="0">
                <a:solidFill>
                  <a:prstClr val="black"/>
                </a:solidFill>
              </a:rPr>
              <a:t>　　　　問２）単元名「文化祭を成功させよう！」</a:t>
            </a:r>
            <a:endParaRPr lang="en-US" altLang="ja-JP" dirty="0" smtClean="0">
              <a:solidFill>
                <a:prstClr val="black"/>
              </a:solidFill>
            </a:endParaRPr>
          </a:p>
          <a:p>
            <a:pPr marL="0" indent="0">
              <a:buNone/>
            </a:pPr>
            <a:r>
              <a:rPr lang="ja-JP" altLang="en-US" sz="2600" dirty="0" smtClean="0"/>
              <a:t>自分たちが今まで取り組んできたことを文化祭を通して多くの人に紹介したいのでは・・・</a:t>
            </a:r>
            <a:endParaRPr lang="en-US" altLang="ja-JP" sz="2600" dirty="0" smtClean="0">
              <a:solidFill>
                <a:prstClr val="black"/>
              </a:solidFill>
            </a:endParaRPr>
          </a:p>
          <a:p>
            <a:pPr marL="0" indent="0">
              <a:buFont typeface="Arial" pitchFamily="34" charset="0"/>
              <a:buNone/>
            </a:pPr>
            <a:r>
              <a:rPr lang="ja-JP" altLang="en-US" dirty="0" smtClean="0">
                <a:solidFill>
                  <a:prstClr val="black"/>
                </a:solidFill>
              </a:rPr>
              <a:t>　　</a:t>
            </a:r>
            <a:endParaRPr lang="en-US" altLang="ja-JP" dirty="0" smtClean="0">
              <a:solidFill>
                <a:prstClr val="black"/>
              </a:solidFill>
            </a:endParaRPr>
          </a:p>
          <a:p>
            <a:pPr marL="0" indent="0">
              <a:buFont typeface="Arial" pitchFamily="34" charset="0"/>
              <a:buNone/>
            </a:pPr>
            <a:r>
              <a:rPr lang="ja-JP" altLang="en-US" u="sng" dirty="0" smtClean="0">
                <a:solidFill>
                  <a:prstClr val="black"/>
                </a:solidFill>
              </a:rPr>
              <a:t>　　</a:t>
            </a:r>
            <a:r>
              <a:rPr lang="ja-JP" altLang="en-US" sz="3500" u="sng" dirty="0" smtClean="0">
                <a:solidFill>
                  <a:prstClr val="black"/>
                </a:solidFill>
              </a:rPr>
              <a:t>単元名「　　　　　　　　　　　　　　　　　　　　　　　」</a:t>
            </a:r>
            <a:endParaRPr lang="en-US" altLang="ja-JP" sz="3500" u="sng" dirty="0">
              <a:solidFill>
                <a:prstClr val="black"/>
              </a:solidFill>
            </a:endParaRPr>
          </a:p>
        </p:txBody>
      </p:sp>
      <p:sp>
        <p:nvSpPr>
          <p:cNvPr id="6" name="下矢印 5"/>
          <p:cNvSpPr/>
          <p:nvPr/>
        </p:nvSpPr>
        <p:spPr>
          <a:xfrm>
            <a:off x="4214810" y="5357826"/>
            <a:ext cx="484632" cy="3463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コンテンツ プレースホルダー 2"/>
          <p:cNvSpPr txBox="1">
            <a:spLocks/>
          </p:cNvSpPr>
          <p:nvPr/>
        </p:nvSpPr>
        <p:spPr>
          <a:xfrm>
            <a:off x="2000232" y="3071810"/>
            <a:ext cx="6347461" cy="720080"/>
          </a:xfrm>
          <a:prstGeom prst="rect">
            <a:avLst/>
          </a:prstGeom>
          <a:noFill/>
          <a:ln>
            <a:noFill/>
          </a:ln>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ja-JP" altLang="en-US" dirty="0" smtClean="0"/>
              <a:t>　　　　　　　　　　　　　　　</a:t>
            </a:r>
            <a:endParaRPr lang="en-US" altLang="ja-JP" dirty="0" smtClean="0"/>
          </a:p>
          <a:p>
            <a:pPr marL="0" indent="0">
              <a:buFont typeface="Arial" pitchFamily="34" charset="0"/>
              <a:buNone/>
            </a:pPr>
            <a:endParaRPr lang="en-US" altLang="ja-JP" dirty="0" smtClean="0"/>
          </a:p>
          <a:p>
            <a:pPr marL="0" indent="0">
              <a:buFont typeface="Arial" pitchFamily="34" charset="0"/>
              <a:buNone/>
            </a:pPr>
            <a:r>
              <a:rPr lang="ja-JP" altLang="en-US" dirty="0" smtClean="0"/>
              <a:t>　　</a:t>
            </a:r>
            <a:r>
              <a:rPr lang="ja-JP" altLang="en-US" sz="12800" u="sng" dirty="0" smtClean="0"/>
              <a:t>交流会で○組の人形劇をやろう！</a:t>
            </a:r>
            <a:r>
              <a:rPr lang="ja-JP" altLang="en-US" u="sng" dirty="0" smtClean="0"/>
              <a:t>　　　　　　　　　　　　　　　　　　　　</a:t>
            </a:r>
            <a:r>
              <a:rPr lang="ja-JP" altLang="en-US" dirty="0" smtClean="0"/>
              <a:t>　　　　</a:t>
            </a:r>
            <a:endParaRPr lang="ja-JP" altLang="en-US" dirty="0"/>
          </a:p>
        </p:txBody>
      </p:sp>
      <p:sp>
        <p:nvSpPr>
          <p:cNvPr id="8" name="コンテンツ プレースホルダー 2"/>
          <p:cNvSpPr txBox="1">
            <a:spLocks/>
          </p:cNvSpPr>
          <p:nvPr/>
        </p:nvSpPr>
        <p:spPr>
          <a:xfrm>
            <a:off x="2000232" y="5572140"/>
            <a:ext cx="6563485" cy="900100"/>
          </a:xfrm>
          <a:prstGeom prst="rect">
            <a:avLst/>
          </a:prstGeom>
          <a:noFill/>
          <a:ln>
            <a:noFill/>
          </a:ln>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ja-JP" altLang="en-US" dirty="0" smtClean="0">
                <a:solidFill>
                  <a:prstClr val="black"/>
                </a:solidFill>
              </a:rPr>
              <a:t>　　　　</a:t>
            </a:r>
            <a:endParaRPr lang="en-US" altLang="ja-JP" dirty="0" smtClean="0">
              <a:solidFill>
                <a:prstClr val="black"/>
              </a:solidFill>
            </a:endParaRPr>
          </a:p>
          <a:p>
            <a:pPr marL="0" indent="0">
              <a:buFont typeface="Arial" pitchFamily="34" charset="0"/>
              <a:buNone/>
            </a:pPr>
            <a:r>
              <a:rPr lang="ja-JP" altLang="en-US" dirty="0" smtClean="0">
                <a:solidFill>
                  <a:prstClr val="black"/>
                </a:solidFill>
              </a:rPr>
              <a:t>　　</a:t>
            </a:r>
            <a:r>
              <a:rPr lang="ja-JP" altLang="en-US" sz="4100" u="sng" dirty="0" smtClean="0">
                <a:solidFill>
                  <a:prstClr val="black"/>
                </a:solidFill>
              </a:rPr>
              <a:t>文化祭で▲組のパンを販売しよう！</a:t>
            </a:r>
            <a:endParaRPr lang="en-US" altLang="ja-JP" sz="4100" u="sng" dirty="0">
              <a:solidFill>
                <a:prstClr val="black"/>
              </a:solidFill>
            </a:endParaRPr>
          </a:p>
        </p:txBody>
      </p:sp>
    </p:spTree>
    <p:extLst>
      <p:ext uri="{BB962C8B-B14F-4D97-AF65-F5344CB8AC3E}">
        <p14:creationId xmlns:p14="http://schemas.microsoft.com/office/powerpoint/2010/main" val="503245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animBg="1"/>
      <p:bldP spid="5" grpId="0" animBg="1"/>
      <p:bldP spid="6" grpId="0" animBg="1"/>
      <p:bldP spid="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48680"/>
            <a:ext cx="8568952" cy="648072"/>
          </a:xfrm>
          <a:solidFill>
            <a:srgbClr val="D1FEFF"/>
          </a:solidFill>
          <a:ln>
            <a:solidFill>
              <a:schemeClr val="tx1"/>
            </a:solidFill>
          </a:ln>
        </p:spPr>
        <p:txBody>
          <a:bodyPr>
            <a:noAutofit/>
          </a:bodyPr>
          <a:lstStyle/>
          <a:p>
            <a:r>
              <a:rPr kumimoji="1" lang="ja-JP" altLang="en-US" sz="3200" dirty="0" smtClean="0"/>
              <a:t>シートを活用するための資料の内容</a:t>
            </a:r>
            <a:endParaRPr kumimoji="1" lang="ja-JP" altLang="en-US" sz="3200" dirty="0"/>
          </a:p>
        </p:txBody>
      </p:sp>
      <p:sp>
        <p:nvSpPr>
          <p:cNvPr id="3" name="コンテンツ プレースホルダー 2"/>
          <p:cNvSpPr>
            <a:spLocks noGrp="1"/>
          </p:cNvSpPr>
          <p:nvPr>
            <p:ph idx="1"/>
          </p:nvPr>
        </p:nvSpPr>
        <p:spPr>
          <a:xfrm>
            <a:off x="251520" y="1628800"/>
            <a:ext cx="8640960" cy="4464496"/>
          </a:xfrm>
          <a:solidFill>
            <a:srgbClr val="FFFFCC"/>
          </a:solidFill>
          <a:ln>
            <a:solidFill>
              <a:schemeClr val="tx1"/>
            </a:solidFill>
          </a:ln>
        </p:spPr>
        <p:txBody>
          <a:bodyPr>
            <a:noAutofit/>
          </a:bodyPr>
          <a:lstStyle/>
          <a:p>
            <a:pPr indent="0">
              <a:buNone/>
            </a:pPr>
            <a:r>
              <a:rPr lang="ja-JP" altLang="en-US" sz="2400" kern="100" dirty="0" smtClean="0">
                <a:latin typeface="+mn-ea"/>
                <a:cs typeface="Times New Roman"/>
              </a:rPr>
              <a:t>　</a:t>
            </a:r>
            <a:r>
              <a:rPr lang="ja-JP" altLang="ja-JP" sz="2800" kern="100" dirty="0" smtClean="0">
                <a:latin typeface="+mn-ea"/>
                <a:cs typeface="Times New Roman"/>
              </a:rPr>
              <a:t>１</a:t>
            </a:r>
            <a:r>
              <a:rPr lang="en-US" altLang="ja-JP" sz="2800" kern="100" dirty="0" smtClean="0">
                <a:latin typeface="+mn-ea"/>
                <a:cs typeface="Times New Roman"/>
              </a:rPr>
              <a:t> </a:t>
            </a:r>
            <a:r>
              <a:rPr lang="ja-JP" altLang="en-US" sz="2800" kern="100" dirty="0" smtClean="0">
                <a:latin typeface="+mn-ea"/>
                <a:cs typeface="Times New Roman"/>
              </a:rPr>
              <a:t>　生</a:t>
            </a:r>
            <a:r>
              <a:rPr lang="ja-JP" altLang="ja-JP" sz="2800" kern="100" dirty="0" smtClean="0">
                <a:latin typeface="+mn-ea"/>
                <a:cs typeface="Times New Roman"/>
              </a:rPr>
              <a:t>活</a:t>
            </a:r>
            <a:r>
              <a:rPr lang="ja-JP" altLang="ja-JP" sz="2800" kern="100" dirty="0">
                <a:latin typeface="+mn-ea"/>
                <a:cs typeface="Times New Roman"/>
              </a:rPr>
              <a:t>単元学習とは？</a:t>
            </a:r>
          </a:p>
          <a:p>
            <a:pPr indent="0">
              <a:buNone/>
            </a:pPr>
            <a:r>
              <a:rPr lang="ja-JP" altLang="en-US" sz="2800" kern="100" dirty="0" smtClean="0">
                <a:latin typeface="+mn-ea"/>
                <a:cs typeface="Times New Roman"/>
              </a:rPr>
              <a:t>　</a:t>
            </a:r>
            <a:r>
              <a:rPr lang="ja-JP" altLang="ja-JP" sz="2800" kern="100" dirty="0" smtClean="0">
                <a:latin typeface="+mn-ea"/>
                <a:cs typeface="Times New Roman"/>
              </a:rPr>
              <a:t>２</a:t>
            </a:r>
            <a:r>
              <a:rPr lang="en-US" altLang="ja-JP" sz="2800" kern="100" dirty="0" smtClean="0">
                <a:latin typeface="+mn-ea"/>
                <a:cs typeface="Times New Roman"/>
              </a:rPr>
              <a:t> </a:t>
            </a:r>
            <a:r>
              <a:rPr lang="ja-JP" altLang="en-US" sz="2800" kern="100" dirty="0" smtClean="0">
                <a:latin typeface="+mn-ea"/>
                <a:cs typeface="Times New Roman"/>
              </a:rPr>
              <a:t>　</a:t>
            </a:r>
            <a:r>
              <a:rPr lang="ja-JP" altLang="ja-JP" sz="2800" kern="100" dirty="0" smtClean="0">
                <a:latin typeface="+mn-ea"/>
                <a:cs typeface="Times New Roman"/>
              </a:rPr>
              <a:t>生活</a:t>
            </a:r>
            <a:r>
              <a:rPr lang="ja-JP" altLang="ja-JP" sz="2800" kern="100" dirty="0">
                <a:latin typeface="+mn-ea"/>
                <a:cs typeface="Times New Roman"/>
              </a:rPr>
              <a:t>単元学習のプロセス</a:t>
            </a:r>
          </a:p>
          <a:p>
            <a:pPr indent="0">
              <a:buNone/>
            </a:pPr>
            <a:r>
              <a:rPr lang="ja-JP" altLang="en-US" sz="2800" kern="100" dirty="0" smtClean="0">
                <a:latin typeface="+mn-ea"/>
                <a:cs typeface="Times New Roman"/>
              </a:rPr>
              <a:t>　</a:t>
            </a:r>
            <a:r>
              <a:rPr lang="ja-JP" altLang="ja-JP" sz="2800" kern="100" dirty="0" smtClean="0">
                <a:latin typeface="+mn-ea"/>
                <a:cs typeface="Times New Roman"/>
              </a:rPr>
              <a:t>３</a:t>
            </a:r>
            <a:r>
              <a:rPr lang="en-US" altLang="ja-JP" sz="2800" kern="100" dirty="0" smtClean="0">
                <a:latin typeface="+mn-ea"/>
                <a:cs typeface="Times New Roman"/>
              </a:rPr>
              <a:t> </a:t>
            </a:r>
            <a:r>
              <a:rPr lang="ja-JP" altLang="en-US" sz="2800" kern="100" dirty="0" smtClean="0">
                <a:latin typeface="+mn-ea"/>
                <a:cs typeface="Times New Roman"/>
              </a:rPr>
              <a:t>　</a:t>
            </a:r>
            <a:r>
              <a:rPr lang="ja-JP" altLang="ja-JP" sz="2800" kern="100" dirty="0" smtClean="0">
                <a:latin typeface="+mn-ea"/>
                <a:cs typeface="Times New Roman"/>
              </a:rPr>
              <a:t>実態</a:t>
            </a:r>
            <a:r>
              <a:rPr lang="ja-JP" altLang="ja-JP" sz="2800" kern="100" dirty="0">
                <a:latin typeface="+mn-ea"/>
                <a:cs typeface="Times New Roman"/>
              </a:rPr>
              <a:t>把握の視点</a:t>
            </a:r>
          </a:p>
          <a:p>
            <a:pPr indent="0">
              <a:buNone/>
            </a:pPr>
            <a:r>
              <a:rPr lang="ja-JP" altLang="en-US" sz="2800" kern="100" dirty="0" smtClean="0">
                <a:latin typeface="+mn-ea"/>
                <a:cs typeface="Times New Roman"/>
              </a:rPr>
              <a:t>　</a:t>
            </a:r>
            <a:r>
              <a:rPr lang="ja-JP" altLang="ja-JP" sz="2800" kern="100" dirty="0" smtClean="0">
                <a:latin typeface="+mn-ea"/>
                <a:cs typeface="Times New Roman"/>
              </a:rPr>
              <a:t>４</a:t>
            </a:r>
            <a:r>
              <a:rPr lang="en-US" altLang="ja-JP" sz="2800" kern="100" dirty="0" smtClean="0">
                <a:latin typeface="+mn-ea"/>
                <a:cs typeface="Times New Roman"/>
              </a:rPr>
              <a:t> </a:t>
            </a:r>
            <a:r>
              <a:rPr lang="ja-JP" altLang="en-US" sz="2800" kern="100" dirty="0" smtClean="0">
                <a:latin typeface="+mn-ea"/>
                <a:cs typeface="Times New Roman"/>
              </a:rPr>
              <a:t>　</a:t>
            </a:r>
            <a:r>
              <a:rPr lang="ja-JP" altLang="ja-JP" sz="2800" kern="100" dirty="0" smtClean="0">
                <a:latin typeface="+mn-ea"/>
                <a:cs typeface="Times New Roman"/>
              </a:rPr>
              <a:t>生活上</a:t>
            </a:r>
            <a:r>
              <a:rPr lang="ja-JP" altLang="ja-JP" sz="2800" kern="100" dirty="0">
                <a:latin typeface="+mn-ea"/>
                <a:cs typeface="Times New Roman"/>
              </a:rPr>
              <a:t>の目標（単元のテーマ）の考え方</a:t>
            </a:r>
          </a:p>
          <a:p>
            <a:pPr indent="0">
              <a:buNone/>
            </a:pPr>
            <a:r>
              <a:rPr lang="ja-JP" altLang="en-US" sz="2800" kern="100" dirty="0" smtClean="0">
                <a:latin typeface="+mn-ea"/>
                <a:cs typeface="Times New Roman"/>
              </a:rPr>
              <a:t>　</a:t>
            </a:r>
            <a:r>
              <a:rPr lang="ja-JP" altLang="ja-JP" sz="2800" kern="100" dirty="0" smtClean="0">
                <a:latin typeface="+mn-ea"/>
                <a:cs typeface="Times New Roman"/>
              </a:rPr>
              <a:t>５</a:t>
            </a:r>
            <a:r>
              <a:rPr lang="en-US" altLang="ja-JP" sz="2800" kern="100" dirty="0" smtClean="0">
                <a:latin typeface="+mn-ea"/>
                <a:cs typeface="Times New Roman"/>
              </a:rPr>
              <a:t> </a:t>
            </a:r>
            <a:r>
              <a:rPr lang="ja-JP" altLang="en-US" sz="2800" kern="100" dirty="0" smtClean="0">
                <a:latin typeface="+mn-ea"/>
                <a:cs typeface="Times New Roman"/>
              </a:rPr>
              <a:t>　</a:t>
            </a:r>
            <a:r>
              <a:rPr lang="ja-JP" altLang="ja-JP" sz="2800" kern="100" dirty="0" smtClean="0">
                <a:latin typeface="+mn-ea"/>
                <a:cs typeface="Times New Roman"/>
              </a:rPr>
              <a:t>題材例</a:t>
            </a:r>
            <a:r>
              <a:rPr lang="ja-JP" altLang="ja-JP" sz="2800" kern="100" dirty="0">
                <a:latin typeface="+mn-ea"/>
                <a:cs typeface="Times New Roman"/>
              </a:rPr>
              <a:t>（</a:t>
            </a:r>
            <a:r>
              <a:rPr lang="ja-JP" altLang="ja-JP" sz="2800" kern="100" dirty="0" smtClean="0">
                <a:latin typeface="+mn-ea"/>
                <a:cs typeface="Times New Roman"/>
              </a:rPr>
              <a:t>小学校</a:t>
            </a:r>
            <a:r>
              <a:rPr lang="ja-JP" altLang="en-US" sz="2800" kern="100" dirty="0" smtClean="0">
                <a:latin typeface="+mn-ea"/>
                <a:cs typeface="Times New Roman"/>
              </a:rPr>
              <a:t>・</a:t>
            </a:r>
            <a:r>
              <a:rPr lang="ja-JP" altLang="ja-JP" sz="2800" kern="100" dirty="0" smtClean="0">
                <a:latin typeface="+mn-ea"/>
                <a:cs typeface="Times New Roman"/>
              </a:rPr>
              <a:t>中学校</a:t>
            </a:r>
            <a:r>
              <a:rPr lang="ja-JP" altLang="ja-JP" sz="2800" kern="100" dirty="0">
                <a:latin typeface="+mn-ea"/>
                <a:cs typeface="Times New Roman"/>
              </a:rPr>
              <a:t>）</a:t>
            </a:r>
          </a:p>
          <a:p>
            <a:pPr indent="0">
              <a:buNone/>
            </a:pPr>
            <a:r>
              <a:rPr lang="ja-JP" altLang="en-US" sz="2800" kern="100" dirty="0" smtClean="0">
                <a:latin typeface="+mn-ea"/>
                <a:cs typeface="Times New Roman"/>
              </a:rPr>
              <a:t>　</a:t>
            </a:r>
            <a:r>
              <a:rPr lang="ja-JP" altLang="ja-JP" sz="2800" kern="100" dirty="0" smtClean="0">
                <a:latin typeface="+mn-ea"/>
                <a:cs typeface="Times New Roman"/>
              </a:rPr>
              <a:t>６</a:t>
            </a:r>
            <a:r>
              <a:rPr lang="en-US" altLang="ja-JP" sz="2800" kern="100" dirty="0" smtClean="0">
                <a:latin typeface="+mn-ea"/>
                <a:cs typeface="Times New Roman"/>
              </a:rPr>
              <a:t> </a:t>
            </a:r>
            <a:r>
              <a:rPr lang="ja-JP" altLang="en-US" sz="2800" kern="100" dirty="0" smtClean="0">
                <a:latin typeface="+mn-ea"/>
                <a:cs typeface="Times New Roman"/>
              </a:rPr>
              <a:t>　</a:t>
            </a:r>
            <a:r>
              <a:rPr lang="ja-JP" altLang="ja-JP" sz="2800" kern="100" dirty="0" smtClean="0">
                <a:latin typeface="+mn-ea"/>
                <a:cs typeface="Times New Roman"/>
              </a:rPr>
              <a:t>単元</a:t>
            </a:r>
            <a:r>
              <a:rPr lang="ja-JP" altLang="ja-JP" sz="2800" kern="100" dirty="0">
                <a:latin typeface="+mn-ea"/>
                <a:cs typeface="Times New Roman"/>
              </a:rPr>
              <a:t>展開の工夫</a:t>
            </a:r>
          </a:p>
          <a:p>
            <a:pPr indent="0">
              <a:buNone/>
            </a:pPr>
            <a:r>
              <a:rPr lang="ja-JP" altLang="en-US" sz="2800" kern="100" dirty="0" smtClean="0">
                <a:latin typeface="+mn-ea"/>
                <a:cs typeface="Times New Roman"/>
              </a:rPr>
              <a:t>　</a:t>
            </a:r>
            <a:r>
              <a:rPr lang="ja-JP" altLang="ja-JP" sz="2800" kern="100" dirty="0" smtClean="0">
                <a:latin typeface="+mn-ea"/>
                <a:cs typeface="Times New Roman"/>
              </a:rPr>
              <a:t>７</a:t>
            </a:r>
            <a:r>
              <a:rPr lang="en-US" altLang="ja-JP" sz="2800" kern="100" dirty="0" smtClean="0">
                <a:latin typeface="+mn-ea"/>
                <a:cs typeface="Times New Roman"/>
              </a:rPr>
              <a:t> </a:t>
            </a:r>
            <a:r>
              <a:rPr lang="ja-JP" altLang="en-US" sz="2800" kern="100" dirty="0" smtClean="0">
                <a:latin typeface="+mn-ea"/>
                <a:cs typeface="Times New Roman"/>
              </a:rPr>
              <a:t>　</a:t>
            </a:r>
            <a:r>
              <a:rPr lang="ja-JP" altLang="ja-JP" sz="2800" kern="100" dirty="0" smtClean="0">
                <a:latin typeface="+mn-ea"/>
                <a:cs typeface="Times New Roman"/>
              </a:rPr>
              <a:t>シート</a:t>
            </a:r>
            <a:r>
              <a:rPr lang="ja-JP" altLang="en-US" sz="2800" kern="100" dirty="0" smtClean="0">
                <a:latin typeface="+mn-ea"/>
                <a:cs typeface="Times New Roman"/>
              </a:rPr>
              <a:t>の特徴</a:t>
            </a:r>
            <a:endParaRPr lang="ja-JP" altLang="ja-JP" sz="2800" kern="100" dirty="0">
              <a:latin typeface="+mn-ea"/>
              <a:cs typeface="Times New Roman"/>
            </a:endParaRPr>
          </a:p>
          <a:p>
            <a:pPr indent="0">
              <a:buNone/>
            </a:pPr>
            <a:r>
              <a:rPr lang="ja-JP" altLang="en-US" sz="2800" kern="100" dirty="0" smtClean="0">
                <a:latin typeface="+mn-ea"/>
                <a:cs typeface="Times New Roman"/>
              </a:rPr>
              <a:t>　８</a:t>
            </a:r>
            <a:r>
              <a:rPr lang="en-US" altLang="ja-JP" sz="2800" kern="100" dirty="0" smtClean="0">
                <a:latin typeface="+mn-ea"/>
                <a:cs typeface="Times New Roman"/>
              </a:rPr>
              <a:t>  </a:t>
            </a:r>
            <a:r>
              <a:rPr lang="ja-JP" altLang="ja-JP" sz="2800" kern="100" dirty="0" smtClean="0">
                <a:latin typeface="+mn-ea"/>
                <a:cs typeface="Times New Roman"/>
              </a:rPr>
              <a:t>達成</a:t>
            </a:r>
            <a:r>
              <a:rPr lang="ja-JP" altLang="ja-JP" sz="2800" kern="100" dirty="0">
                <a:latin typeface="+mn-ea"/>
                <a:cs typeface="Times New Roman"/>
              </a:rPr>
              <a:t>すべき目標が分かりやすい単元名</a:t>
            </a:r>
            <a:r>
              <a:rPr lang="ja-JP" altLang="ja-JP" sz="2800" kern="100" dirty="0" smtClean="0">
                <a:latin typeface="+mn-ea"/>
                <a:cs typeface="Times New Roman"/>
              </a:rPr>
              <a:t>を考える</a:t>
            </a:r>
            <a:endParaRPr lang="ja-JP" altLang="ja-JP" sz="2800" kern="100" dirty="0">
              <a:latin typeface="+mn-ea"/>
              <a:cs typeface="Times New Roman"/>
            </a:endParaRPr>
          </a:p>
          <a:p>
            <a:pPr marL="0" indent="0">
              <a:buNone/>
            </a:pPr>
            <a:r>
              <a:rPr lang="ja-JP" altLang="en-US" sz="2800" kern="100" dirty="0" smtClean="0">
                <a:latin typeface="+mn-ea"/>
                <a:cs typeface="Times New Roman"/>
              </a:rPr>
              <a:t>　 　</a:t>
            </a:r>
            <a:endParaRPr kumimoji="1" lang="ja-JP" altLang="en-US" sz="2800" dirty="0">
              <a:latin typeface="+mn-ea"/>
            </a:endParaRPr>
          </a:p>
        </p:txBody>
      </p:sp>
    </p:spTree>
    <p:extLst>
      <p:ext uri="{BB962C8B-B14F-4D97-AF65-F5344CB8AC3E}">
        <p14:creationId xmlns:p14="http://schemas.microsoft.com/office/powerpoint/2010/main" val="463401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3" y="188640"/>
            <a:ext cx="8863363" cy="648072"/>
          </a:xfrm>
          <a:solidFill>
            <a:srgbClr val="D1FEFF"/>
          </a:solidFill>
          <a:ln>
            <a:solidFill>
              <a:schemeClr val="tx1"/>
            </a:solidFill>
          </a:ln>
        </p:spPr>
        <p:txBody>
          <a:bodyPr>
            <a:normAutofit fontScale="90000"/>
          </a:bodyPr>
          <a:lstStyle/>
          <a:p>
            <a:r>
              <a:rPr kumimoji="1" lang="ja-JP" altLang="en-US" sz="4000" dirty="0" smtClean="0"/>
              <a:t>１　生活単元学習とは？ ①</a:t>
            </a:r>
            <a:endParaRPr kumimoji="1" lang="ja-JP" altLang="en-US" sz="4000" dirty="0"/>
          </a:p>
        </p:txBody>
      </p:sp>
      <p:sp>
        <p:nvSpPr>
          <p:cNvPr id="3" name="コンテンツ プレースホルダー 2"/>
          <p:cNvSpPr>
            <a:spLocks noGrp="1"/>
          </p:cNvSpPr>
          <p:nvPr>
            <p:ph idx="1"/>
          </p:nvPr>
        </p:nvSpPr>
        <p:spPr>
          <a:xfrm>
            <a:off x="179512" y="980728"/>
            <a:ext cx="8784976" cy="3816424"/>
          </a:xfrm>
          <a:solidFill>
            <a:srgbClr val="FFFFBD"/>
          </a:solidFill>
          <a:ln>
            <a:solidFill>
              <a:schemeClr val="tx1"/>
            </a:solidFill>
          </a:ln>
        </p:spPr>
        <p:txBody>
          <a:bodyPr>
            <a:normAutofit fontScale="92500" lnSpcReduction="10000"/>
          </a:bodyPr>
          <a:lstStyle/>
          <a:p>
            <a:r>
              <a:rPr kumimoji="1" lang="ja-JP" altLang="en-US" sz="2800" dirty="0" smtClean="0"/>
              <a:t>教育課程上「各教科等を合わせた指導」に位置付いていて、知的障害学級や知的障害特別支援学校における中心となる指導形態。</a:t>
            </a:r>
            <a:endParaRPr kumimoji="1" lang="en-US" altLang="ja-JP" sz="2800" dirty="0" smtClean="0"/>
          </a:p>
          <a:p>
            <a:endParaRPr kumimoji="1" lang="en-US" altLang="ja-JP" sz="2800" dirty="0" smtClean="0"/>
          </a:p>
          <a:p>
            <a:r>
              <a:rPr lang="zh-TW" altLang="en-US" sz="2800" dirty="0">
                <a:latin typeface="ＭＳ Ｐゴシック" pitchFamily="50" charset="-128"/>
                <a:ea typeface="ＭＳ Ｐゴシック" pitchFamily="50" charset="-128"/>
              </a:rPr>
              <a:t>特別支援学校学習指導要領解説　</a:t>
            </a:r>
            <a:r>
              <a:rPr lang="ja-JP" altLang="en-US" sz="2800" dirty="0">
                <a:latin typeface="ＭＳ Ｐゴシック" pitchFamily="50" charset="-128"/>
                <a:ea typeface="ＭＳ Ｐゴシック" pitchFamily="50" charset="-128"/>
              </a:rPr>
              <a:t>（</a:t>
            </a:r>
            <a:r>
              <a:rPr lang="zh-TW" altLang="en-US" sz="2800" dirty="0">
                <a:latin typeface="ＭＳ Ｐゴシック" pitchFamily="50" charset="-128"/>
                <a:ea typeface="ＭＳ Ｐゴシック" pitchFamily="50" charset="-128"/>
              </a:rPr>
              <a:t>２００９年</a:t>
            </a:r>
            <a:r>
              <a:rPr lang="ja-JP" altLang="en-US" sz="2800" dirty="0">
                <a:latin typeface="ＭＳ Ｐゴシック" pitchFamily="50" charset="-128"/>
                <a:ea typeface="ＭＳ Ｐゴシック" pitchFamily="50" charset="-128"/>
              </a:rPr>
              <a:t>）には、</a:t>
            </a:r>
            <a:endParaRPr lang="en-US" altLang="ja-JP" sz="2800" dirty="0">
              <a:latin typeface="ＭＳ Ｐゴシック" pitchFamily="50" charset="-128"/>
              <a:ea typeface="ＭＳ Ｐゴシック" pitchFamily="50" charset="-128"/>
            </a:endParaRPr>
          </a:p>
          <a:p>
            <a:pPr marL="0" indent="0">
              <a:buNone/>
              <a:tabLst>
                <a:tab pos="268288" algn="l"/>
              </a:tabLst>
            </a:pPr>
            <a:r>
              <a:rPr lang="ja-JP" altLang="en-US" sz="2800" dirty="0" smtClean="0"/>
              <a:t>　「</a:t>
            </a:r>
            <a:r>
              <a:rPr lang="ja-JP" altLang="en-US" sz="2800" dirty="0"/>
              <a:t>生活単元学習は、児童生徒が生活上の目標を達成</a:t>
            </a:r>
            <a:r>
              <a:rPr lang="ja-JP" altLang="en-US" sz="2800" dirty="0" smtClean="0"/>
              <a:t>したり、</a:t>
            </a:r>
            <a:r>
              <a:rPr lang="en-US" altLang="ja-JP" sz="2800" dirty="0" smtClean="0"/>
              <a:t>	</a:t>
            </a:r>
            <a:r>
              <a:rPr lang="ja-JP" altLang="en-US" sz="2800" dirty="0" smtClean="0"/>
              <a:t>課題</a:t>
            </a:r>
            <a:r>
              <a:rPr lang="ja-JP" altLang="en-US" sz="2800" dirty="0"/>
              <a:t>を解決したりするために、一連の活動を</a:t>
            </a:r>
            <a:r>
              <a:rPr lang="ja-JP" altLang="en-US" sz="2800" dirty="0" smtClean="0"/>
              <a:t>組織的</a:t>
            </a:r>
            <a:r>
              <a:rPr lang="ja-JP" altLang="en-US" sz="2800" dirty="0"/>
              <a:t>に</a:t>
            </a:r>
            <a:r>
              <a:rPr lang="ja-JP" altLang="en-US" sz="2800" dirty="0" smtClean="0"/>
              <a:t>経験</a:t>
            </a:r>
            <a:r>
              <a:rPr lang="en-US" altLang="ja-JP" sz="2800" dirty="0" smtClean="0"/>
              <a:t>	</a:t>
            </a:r>
            <a:r>
              <a:rPr lang="ja-JP" altLang="en-US" sz="2800" dirty="0" smtClean="0"/>
              <a:t>する</a:t>
            </a:r>
            <a:r>
              <a:rPr lang="ja-JP" altLang="en-US" sz="2800" dirty="0"/>
              <a:t>ことによって、自立的な生活に必要な</a:t>
            </a:r>
            <a:r>
              <a:rPr lang="ja-JP" altLang="en-US" sz="2800" dirty="0" smtClean="0"/>
              <a:t>事柄を実際的・総</a:t>
            </a:r>
            <a:r>
              <a:rPr lang="en-US" altLang="ja-JP" sz="2800" dirty="0" smtClean="0"/>
              <a:t>	</a:t>
            </a:r>
            <a:r>
              <a:rPr lang="ja-JP" altLang="en-US" sz="2800" dirty="0" smtClean="0"/>
              <a:t>合的</a:t>
            </a:r>
            <a:r>
              <a:rPr lang="ja-JP" altLang="en-US" sz="2800" dirty="0"/>
              <a:t>に学習するもので</a:t>
            </a:r>
            <a:r>
              <a:rPr lang="ja-JP" altLang="en-US" sz="2800" dirty="0" smtClean="0"/>
              <a:t>ある」　　　　　</a:t>
            </a:r>
            <a:r>
              <a:rPr lang="en-US" altLang="ja-JP" sz="2800" dirty="0" smtClean="0"/>
              <a:t>	</a:t>
            </a:r>
            <a:r>
              <a:rPr lang="ja-JP" altLang="en-US" sz="2800" dirty="0" smtClean="0"/>
              <a:t>　　　　　　　　　　　　</a:t>
            </a:r>
            <a:r>
              <a:rPr lang="en-US" altLang="ja-JP" sz="2800" dirty="0" smtClean="0"/>
              <a:t>	</a:t>
            </a:r>
            <a:r>
              <a:rPr lang="ja-JP" altLang="en-US" sz="2800" dirty="0" smtClean="0"/>
              <a:t>　　　　　　　　　</a:t>
            </a:r>
            <a:endParaRPr kumimoji="1" lang="ja-JP" altLang="en-US" sz="2400" dirty="0"/>
          </a:p>
        </p:txBody>
      </p:sp>
      <p:sp>
        <p:nvSpPr>
          <p:cNvPr id="4" name="コンテンツ プレースホルダー 2"/>
          <p:cNvSpPr txBox="1">
            <a:spLocks/>
          </p:cNvSpPr>
          <p:nvPr/>
        </p:nvSpPr>
        <p:spPr>
          <a:xfrm>
            <a:off x="107504" y="4977172"/>
            <a:ext cx="8863363" cy="1764196"/>
          </a:xfrm>
          <a:prstGeom prst="rect">
            <a:avLst/>
          </a:prstGeom>
          <a:solidFill>
            <a:srgbClr val="FFD5F4"/>
          </a:solidFill>
          <a:ln>
            <a:solidFill>
              <a:schemeClr val="tx1"/>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2400" dirty="0">
                <a:solidFill>
                  <a:prstClr val="black"/>
                </a:solidFill>
              </a:rPr>
              <a:t>生活単元</a:t>
            </a:r>
            <a:r>
              <a:rPr lang="ja-JP" altLang="en-US" sz="2400" dirty="0" smtClean="0">
                <a:solidFill>
                  <a:prstClr val="black"/>
                </a:solidFill>
              </a:rPr>
              <a:t>学習とは、「</a:t>
            </a:r>
            <a:r>
              <a:rPr lang="ja-JP" altLang="en-US" sz="2400" dirty="0"/>
              <a:t>生活上の目標を達成したり、課題を解決したりすること</a:t>
            </a:r>
            <a:r>
              <a:rPr lang="ja-JP" altLang="en-US" sz="2400" dirty="0" smtClean="0">
                <a:solidFill>
                  <a:prstClr val="black"/>
                </a:solidFill>
              </a:rPr>
              <a:t>」である。</a:t>
            </a:r>
            <a:endParaRPr lang="en-US" altLang="ja-JP" sz="2400" dirty="0" smtClean="0">
              <a:solidFill>
                <a:prstClr val="black"/>
              </a:solidFill>
            </a:endParaRPr>
          </a:p>
          <a:p>
            <a:r>
              <a:rPr lang="ja-JP" altLang="en-US" sz="2400" dirty="0">
                <a:solidFill>
                  <a:prstClr val="black"/>
                </a:solidFill>
              </a:rPr>
              <a:t>生活上の</a:t>
            </a:r>
            <a:r>
              <a:rPr lang="ja-JP" altLang="en-US" sz="2400" dirty="0" smtClean="0">
                <a:solidFill>
                  <a:prstClr val="black"/>
                </a:solidFill>
              </a:rPr>
              <a:t>目標に</a:t>
            </a:r>
            <a:r>
              <a:rPr lang="ja-JP" altLang="en-US" sz="2400" dirty="0">
                <a:solidFill>
                  <a:prstClr val="black"/>
                </a:solidFill>
              </a:rPr>
              <a:t>沿って、その目標</a:t>
            </a:r>
            <a:r>
              <a:rPr lang="ja-JP" altLang="en-US" sz="2400" dirty="0" smtClean="0">
                <a:solidFill>
                  <a:prstClr val="black"/>
                </a:solidFill>
              </a:rPr>
              <a:t>達成に</a:t>
            </a:r>
            <a:r>
              <a:rPr lang="ja-JP" altLang="en-US" sz="2400" dirty="0">
                <a:solidFill>
                  <a:prstClr val="black"/>
                </a:solidFill>
              </a:rPr>
              <a:t>必要な内容を、自然な流れで組織</a:t>
            </a:r>
            <a:r>
              <a:rPr lang="ja-JP" altLang="en-US" sz="2400" dirty="0" smtClean="0">
                <a:solidFill>
                  <a:prstClr val="black"/>
                </a:solidFill>
              </a:rPr>
              <a:t>するものである。</a:t>
            </a:r>
            <a:endParaRPr lang="ja-JP" altLang="en-US" sz="2400" dirty="0">
              <a:solidFill>
                <a:prstClr val="black"/>
              </a:solidFill>
            </a:endParaRPr>
          </a:p>
        </p:txBody>
      </p:sp>
      <p:sp>
        <p:nvSpPr>
          <p:cNvPr id="5" name="下矢印 4"/>
          <p:cNvSpPr/>
          <p:nvPr/>
        </p:nvSpPr>
        <p:spPr>
          <a:xfrm>
            <a:off x="4067944" y="4797152"/>
            <a:ext cx="648072" cy="1800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3561260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0142" y="188640"/>
            <a:ext cx="8318322" cy="562074"/>
          </a:xfrm>
          <a:solidFill>
            <a:srgbClr val="D1FEFF"/>
          </a:solidFill>
          <a:ln>
            <a:solidFill>
              <a:schemeClr val="tx1"/>
            </a:solidFill>
          </a:ln>
        </p:spPr>
        <p:txBody>
          <a:bodyPr>
            <a:normAutofit fontScale="90000"/>
          </a:bodyPr>
          <a:lstStyle/>
          <a:p>
            <a:r>
              <a:rPr kumimoji="1" lang="ja-JP" altLang="en-US" dirty="0" smtClean="0"/>
              <a:t>生活単元学習とは？②</a:t>
            </a:r>
            <a:endParaRPr kumimoji="1" lang="ja-JP" altLang="en-US" dirty="0"/>
          </a:p>
        </p:txBody>
      </p:sp>
      <p:sp>
        <p:nvSpPr>
          <p:cNvPr id="3" name="コンテンツ プレースホルダー 2"/>
          <p:cNvSpPr>
            <a:spLocks noGrp="1"/>
          </p:cNvSpPr>
          <p:nvPr>
            <p:ph idx="1"/>
          </p:nvPr>
        </p:nvSpPr>
        <p:spPr>
          <a:xfrm>
            <a:off x="430142" y="1052736"/>
            <a:ext cx="8318322" cy="2952328"/>
          </a:xfrm>
          <a:solidFill>
            <a:srgbClr val="FFFFCC"/>
          </a:solidFill>
          <a:ln>
            <a:solidFill>
              <a:schemeClr val="tx1"/>
            </a:solidFill>
          </a:ln>
        </p:spPr>
        <p:txBody>
          <a:bodyPr>
            <a:normAutofit fontScale="47500" lnSpcReduction="20000"/>
          </a:bodyPr>
          <a:lstStyle/>
          <a:p>
            <a:endParaRPr kumimoji="1" lang="en-US" altLang="ja-JP" sz="3000" dirty="0" smtClean="0"/>
          </a:p>
          <a:p>
            <a:r>
              <a:rPr kumimoji="1" lang="ja-JP" altLang="en-US" sz="5800" dirty="0" smtClean="0"/>
              <a:t>生活単元学習は、</a:t>
            </a:r>
            <a:r>
              <a:rPr lang="ja-JP" altLang="en-US" sz="5800" dirty="0">
                <a:solidFill>
                  <a:prstClr val="black"/>
                </a:solidFill>
                <a:cs typeface="+mj-cs"/>
              </a:rPr>
              <a:t>児童生徒</a:t>
            </a:r>
            <a:r>
              <a:rPr lang="ja-JP" altLang="en-US" sz="5800" dirty="0" smtClean="0">
                <a:solidFill>
                  <a:prstClr val="black"/>
                </a:solidFill>
                <a:cs typeface="+mj-cs"/>
              </a:rPr>
              <a:t>が興味・関心にねざした活動</a:t>
            </a:r>
            <a:r>
              <a:rPr lang="ja-JP" altLang="en-US" sz="5800" dirty="0">
                <a:solidFill>
                  <a:prstClr val="black"/>
                </a:solidFill>
                <a:cs typeface="+mj-cs"/>
              </a:rPr>
              <a:t>に</a:t>
            </a:r>
            <a:r>
              <a:rPr lang="ja-JP" altLang="en-US" sz="5800" dirty="0" smtClean="0">
                <a:solidFill>
                  <a:prstClr val="black"/>
                </a:solidFill>
                <a:cs typeface="+mj-cs"/>
              </a:rPr>
              <a:t>、力を発揮し、主体的</a:t>
            </a:r>
            <a:r>
              <a:rPr lang="ja-JP" altLang="en-US" sz="5800" dirty="0">
                <a:solidFill>
                  <a:prstClr val="black"/>
                </a:solidFill>
                <a:cs typeface="+mj-cs"/>
              </a:rPr>
              <a:t>に</a:t>
            </a:r>
            <a:r>
              <a:rPr lang="ja-JP" altLang="en-US" sz="5800" dirty="0" smtClean="0">
                <a:solidFill>
                  <a:prstClr val="black"/>
                </a:solidFill>
                <a:cs typeface="+mj-cs"/>
              </a:rPr>
              <a:t>取り組み、成功経験を重ねることを通して、「生きる力」つけていく。</a:t>
            </a:r>
            <a:r>
              <a:rPr lang="en-US" altLang="ja-JP" sz="5100" dirty="0">
                <a:solidFill>
                  <a:prstClr val="black"/>
                </a:solidFill>
                <a:cs typeface="+mj-cs"/>
              </a:rPr>
              <a:t/>
            </a:r>
            <a:br>
              <a:rPr lang="en-US" altLang="ja-JP" sz="5100" dirty="0">
                <a:solidFill>
                  <a:prstClr val="black"/>
                </a:solidFill>
                <a:cs typeface="+mj-cs"/>
              </a:rPr>
            </a:br>
            <a:endParaRPr kumimoji="1" lang="en-US" altLang="ja-JP" sz="6500" dirty="0" smtClean="0"/>
          </a:p>
          <a:p>
            <a:r>
              <a:rPr lang="ja-JP" altLang="en-US" sz="5800" dirty="0"/>
              <a:t>生活</a:t>
            </a:r>
            <a:r>
              <a:rPr lang="ja-JP" altLang="en-US" sz="5800" dirty="0" smtClean="0"/>
              <a:t>単元学習は、実際の生活から発展し、身に付けた内容が</a:t>
            </a:r>
            <a:r>
              <a:rPr lang="ja-JP" altLang="en-US" sz="5800" dirty="0" smtClean="0">
                <a:solidFill>
                  <a:prstClr val="black"/>
                </a:solidFill>
                <a:latin typeface="ＭＳ Ｐゴシック"/>
                <a:cs typeface="+mj-cs"/>
              </a:rPr>
              <a:t>生活に生かされる。</a:t>
            </a:r>
            <a:endParaRPr lang="en-US" altLang="ja-JP" sz="5800" dirty="0" smtClean="0">
              <a:solidFill>
                <a:prstClr val="black"/>
              </a:solidFill>
              <a:latin typeface="ＭＳ Ｐゴシック"/>
              <a:cs typeface="+mj-cs"/>
            </a:endParaRPr>
          </a:p>
          <a:p>
            <a:pPr marL="0" indent="0">
              <a:buNone/>
              <a:tabLst>
                <a:tab pos="725488" algn="l"/>
              </a:tabLst>
            </a:pPr>
            <a:r>
              <a:rPr lang="ja-JP" altLang="en-US" sz="2400" dirty="0">
                <a:solidFill>
                  <a:prstClr val="black"/>
                </a:solidFill>
                <a:latin typeface="ＭＳ Ｐゴシック"/>
                <a:cs typeface="+mj-cs"/>
              </a:rPr>
              <a:t/>
            </a:r>
            <a:br>
              <a:rPr lang="ja-JP" altLang="en-US" sz="2400" dirty="0">
                <a:solidFill>
                  <a:prstClr val="black"/>
                </a:solidFill>
                <a:latin typeface="ＭＳ Ｐゴシック"/>
                <a:cs typeface="+mj-cs"/>
              </a:rPr>
            </a:br>
            <a:r>
              <a:rPr lang="ja-JP" altLang="en-US" sz="2400" dirty="0" smtClean="0">
                <a:solidFill>
                  <a:prstClr val="black"/>
                </a:solidFill>
                <a:latin typeface="ＭＳ Ｐゴシック"/>
                <a:cs typeface="+mj-cs"/>
              </a:rPr>
              <a:t>　　</a:t>
            </a:r>
            <a:endParaRPr kumimoji="1" lang="ja-JP" altLang="en-US" sz="2800" b="1" dirty="0"/>
          </a:p>
        </p:txBody>
      </p:sp>
      <p:sp>
        <p:nvSpPr>
          <p:cNvPr id="4" name="コンテンツ プレースホルダー 2"/>
          <p:cNvSpPr txBox="1">
            <a:spLocks/>
          </p:cNvSpPr>
          <p:nvPr/>
        </p:nvSpPr>
        <p:spPr>
          <a:xfrm>
            <a:off x="395536" y="4293096"/>
            <a:ext cx="8352928" cy="2376264"/>
          </a:xfrm>
          <a:prstGeom prst="rect">
            <a:avLst/>
          </a:prstGeom>
          <a:solidFill>
            <a:srgbClr val="FFFFBD"/>
          </a:solidFill>
          <a:ln>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tabLst>
                <a:tab pos="173038" algn="l"/>
                <a:tab pos="441325" algn="l"/>
              </a:tabLst>
            </a:pPr>
            <a:r>
              <a:rPr lang="en-US" altLang="ja-JP" sz="2800" dirty="0" smtClean="0">
                <a:solidFill>
                  <a:prstClr val="black"/>
                </a:solidFill>
                <a:latin typeface="+mn-ea"/>
              </a:rPr>
              <a:t>※</a:t>
            </a:r>
            <a:r>
              <a:rPr lang="ja-JP" altLang="en-US" dirty="0" smtClean="0">
                <a:solidFill>
                  <a:prstClr val="black"/>
                </a:solidFill>
              </a:rPr>
              <a:t>　</a:t>
            </a:r>
            <a:r>
              <a:rPr lang="ja-JP" altLang="en-US" sz="2800" dirty="0" smtClean="0">
                <a:solidFill>
                  <a:prstClr val="black"/>
                </a:solidFill>
              </a:rPr>
              <a:t>生活単元学習では、広範囲に各教科等の内容が扱われる。しかし、各教科等の内容を習得するための単なる手段ではない。生活上の目標達成のための活動に取り組み、その結果として教科等の内容を習得するものである。</a:t>
            </a:r>
          </a:p>
          <a:p>
            <a:endParaRPr lang="en-US" altLang="ja-JP" dirty="0" smtClean="0">
              <a:solidFill>
                <a:prstClr val="black"/>
              </a:solidFill>
            </a:endParaRPr>
          </a:p>
          <a:p>
            <a:endParaRPr lang="ja-JP" altLang="en-US" dirty="0">
              <a:solidFill>
                <a:prstClr val="black"/>
              </a:solidFill>
            </a:endParaRPr>
          </a:p>
        </p:txBody>
      </p:sp>
    </p:spTree>
    <p:extLst>
      <p:ext uri="{BB962C8B-B14F-4D97-AF65-F5344CB8AC3E}">
        <p14:creationId xmlns:p14="http://schemas.microsoft.com/office/powerpoint/2010/main" val="2122438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コンテンツ プレースホルダ 5"/>
          <p:cNvGraphicFramePr>
            <a:graphicFrameLocks noGrp="1"/>
          </p:cNvGraphicFramePr>
          <p:nvPr>
            <p:ph idx="1"/>
            <p:extLst>
              <p:ext uri="{D42A27DB-BD31-4B8C-83A1-F6EECF244321}">
                <p14:modId xmlns:p14="http://schemas.microsoft.com/office/powerpoint/2010/main" val="1064087385"/>
              </p:ext>
            </p:extLst>
          </p:nvPr>
        </p:nvGraphicFramePr>
        <p:xfrm>
          <a:off x="225640" y="1340768"/>
          <a:ext cx="8755326" cy="52561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スライド番号プレースホルダ 3"/>
          <p:cNvSpPr>
            <a:spLocks noGrp="1"/>
          </p:cNvSpPr>
          <p:nvPr>
            <p:ph type="sldNum" sz="quarter" idx="12"/>
          </p:nvPr>
        </p:nvSpPr>
        <p:spPr/>
        <p:txBody>
          <a:bodyPr/>
          <a:lstStyle/>
          <a:p>
            <a:pPr>
              <a:defRPr/>
            </a:pPr>
            <a:fld id="{7A4A02B8-D7FC-4CFB-8F7D-1C41DACFD308}" type="slidenum">
              <a:rPr lang="ja-JP" altLang="en-US">
                <a:solidFill>
                  <a:prstClr val="black">
                    <a:tint val="75000"/>
                  </a:prstClr>
                </a:solidFill>
              </a:rPr>
              <a:pPr>
                <a:defRPr/>
              </a:pPr>
              <a:t>5</a:t>
            </a:fld>
            <a:endParaRPr lang="ja-JP" altLang="en-US">
              <a:solidFill>
                <a:prstClr val="black">
                  <a:tint val="75000"/>
                </a:prstClr>
              </a:solidFill>
            </a:endParaRPr>
          </a:p>
        </p:txBody>
      </p:sp>
      <p:sp>
        <p:nvSpPr>
          <p:cNvPr id="5" name="タイトル 1"/>
          <p:cNvSpPr txBox="1">
            <a:spLocks/>
          </p:cNvSpPr>
          <p:nvPr/>
        </p:nvSpPr>
        <p:spPr>
          <a:xfrm>
            <a:off x="467544" y="0"/>
            <a:ext cx="8229600" cy="85668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dirty="0" smtClean="0">
                <a:solidFill>
                  <a:prstClr val="black"/>
                </a:solidFill>
                <a:latin typeface="ＭＳ Ｐゴシック"/>
              </a:rPr>
              <a:t>　</a:t>
            </a:r>
            <a:endParaRPr lang="ja-JP" altLang="en-US" u="sng" dirty="0" smtClean="0">
              <a:solidFill>
                <a:prstClr val="black"/>
              </a:solidFill>
              <a:latin typeface="ＭＳ Ｐゴシック"/>
            </a:endParaRPr>
          </a:p>
        </p:txBody>
      </p:sp>
      <p:sp>
        <p:nvSpPr>
          <p:cNvPr id="7" name="タイトル 1"/>
          <p:cNvSpPr txBox="1">
            <a:spLocks/>
          </p:cNvSpPr>
          <p:nvPr/>
        </p:nvSpPr>
        <p:spPr>
          <a:xfrm>
            <a:off x="251520" y="260648"/>
            <a:ext cx="8712968" cy="864096"/>
          </a:xfrm>
          <a:prstGeom prst="rect">
            <a:avLst/>
          </a:prstGeom>
          <a:solidFill>
            <a:srgbClr val="D1FEFF"/>
          </a:solidFill>
          <a:ln>
            <a:solidFill>
              <a:schemeClr val="tx1"/>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mtClean="0">
                <a:latin typeface="+mj-ea"/>
              </a:rPr>
              <a:t>２　生活単元学習のプロセス</a:t>
            </a:r>
            <a:endParaRPr lang="ja-JP" altLang="en-US" dirty="0" smtClean="0">
              <a:latin typeface="+mj-ea"/>
            </a:endParaRPr>
          </a:p>
        </p:txBody>
      </p:sp>
    </p:spTree>
    <p:extLst>
      <p:ext uri="{BB962C8B-B14F-4D97-AF65-F5344CB8AC3E}">
        <p14:creationId xmlns:p14="http://schemas.microsoft.com/office/powerpoint/2010/main" val="18435807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42852"/>
            <a:ext cx="8462174" cy="714380"/>
          </a:xfrm>
          <a:solidFill>
            <a:srgbClr val="D1FEFF"/>
          </a:solidFill>
          <a:ln>
            <a:solidFill>
              <a:schemeClr val="tx1"/>
            </a:solidFill>
          </a:ln>
        </p:spPr>
        <p:txBody>
          <a:bodyPr>
            <a:normAutofit/>
          </a:bodyPr>
          <a:lstStyle/>
          <a:p>
            <a:r>
              <a:rPr kumimoji="1" lang="ja-JP" altLang="en-US" sz="3600" dirty="0" smtClean="0"/>
              <a:t>３　実態把握の視点</a:t>
            </a:r>
            <a:endParaRPr kumimoji="1" lang="ja-JP" altLang="en-US" sz="3600" dirty="0"/>
          </a:p>
        </p:txBody>
      </p:sp>
      <p:sp>
        <p:nvSpPr>
          <p:cNvPr id="3" name="コンテンツ プレースホルダ 2"/>
          <p:cNvSpPr>
            <a:spLocks noGrp="1"/>
          </p:cNvSpPr>
          <p:nvPr>
            <p:ph idx="1"/>
          </p:nvPr>
        </p:nvSpPr>
        <p:spPr>
          <a:xfrm>
            <a:off x="500034" y="1785926"/>
            <a:ext cx="4000528" cy="3155242"/>
          </a:xfrm>
          <a:solidFill>
            <a:srgbClr val="FFFFBD"/>
          </a:solidFill>
          <a:ln>
            <a:solidFill>
              <a:schemeClr val="tx1"/>
            </a:solidFill>
          </a:ln>
        </p:spPr>
        <p:txBody>
          <a:bodyPr/>
          <a:lstStyle/>
          <a:p>
            <a:pPr marL="0" indent="0">
              <a:buNone/>
            </a:pPr>
            <a:r>
              <a:rPr kumimoji="1" lang="ja-JP" altLang="en-US" dirty="0" smtClean="0"/>
              <a:t>　 ＜空間環境から＞</a:t>
            </a:r>
            <a:endParaRPr kumimoji="1" lang="en-US" altLang="ja-JP" dirty="0" smtClean="0"/>
          </a:p>
          <a:p>
            <a:pPr marL="0" indent="0">
              <a:buNone/>
            </a:pPr>
            <a:r>
              <a:rPr lang="ja-JP" altLang="en-US" sz="2400" dirty="0" smtClean="0"/>
              <a:t>①支援学級では→</a:t>
            </a:r>
            <a:endParaRPr lang="en-US" altLang="ja-JP" sz="2400" dirty="0" smtClean="0"/>
          </a:p>
          <a:p>
            <a:pPr marL="0" indent="0">
              <a:buNone/>
            </a:pPr>
            <a:r>
              <a:rPr lang="ja-JP" altLang="en-US" sz="2400" dirty="0" smtClean="0"/>
              <a:t>②原学級では→</a:t>
            </a:r>
            <a:endParaRPr lang="en-US" altLang="ja-JP" sz="2400" dirty="0" smtClean="0"/>
          </a:p>
          <a:p>
            <a:pPr marL="0" indent="0">
              <a:buNone/>
            </a:pPr>
            <a:r>
              <a:rPr lang="ja-JP" altLang="en-US" sz="2400" dirty="0" smtClean="0"/>
              <a:t>③体育館では→</a:t>
            </a:r>
            <a:endParaRPr lang="en-US" altLang="ja-JP" sz="2400" dirty="0" smtClean="0"/>
          </a:p>
          <a:p>
            <a:pPr marL="0" indent="0">
              <a:buNone/>
            </a:pPr>
            <a:r>
              <a:rPr lang="ja-JP" altLang="en-US" sz="2400" dirty="0" smtClean="0"/>
              <a:t>④校庭や校舎外では→</a:t>
            </a:r>
            <a:endParaRPr lang="en-US" altLang="ja-JP" sz="2400" dirty="0" smtClean="0"/>
          </a:p>
          <a:p>
            <a:pPr marL="0" indent="0">
              <a:buNone/>
            </a:pPr>
            <a:r>
              <a:rPr lang="ja-JP" altLang="en-US" sz="2400" dirty="0" smtClean="0"/>
              <a:t>⑤特別教室では→</a:t>
            </a:r>
            <a:endParaRPr kumimoji="1" lang="ja-JP" altLang="en-US" sz="2400" dirty="0"/>
          </a:p>
        </p:txBody>
      </p:sp>
      <p:sp>
        <p:nvSpPr>
          <p:cNvPr id="4" name="スライド番号プレースホルダ 3"/>
          <p:cNvSpPr>
            <a:spLocks noGrp="1"/>
          </p:cNvSpPr>
          <p:nvPr>
            <p:ph type="sldNum" sz="quarter" idx="12"/>
          </p:nvPr>
        </p:nvSpPr>
        <p:spPr/>
        <p:txBody>
          <a:bodyPr/>
          <a:lstStyle/>
          <a:p>
            <a:pPr>
              <a:defRPr/>
            </a:pPr>
            <a:fld id="{A726EF01-2772-4D47-86A3-C902F379FF67}" type="slidenum">
              <a:rPr lang="ja-JP" altLang="en-US" smtClean="0">
                <a:solidFill>
                  <a:prstClr val="black">
                    <a:tint val="75000"/>
                  </a:prstClr>
                </a:solidFill>
              </a:rPr>
              <a:pPr>
                <a:defRPr/>
              </a:pPr>
              <a:t>6</a:t>
            </a:fld>
            <a:endParaRPr lang="ja-JP" altLang="en-US">
              <a:solidFill>
                <a:prstClr val="black">
                  <a:tint val="75000"/>
                </a:prstClr>
              </a:solidFill>
            </a:endParaRPr>
          </a:p>
        </p:txBody>
      </p:sp>
      <p:sp>
        <p:nvSpPr>
          <p:cNvPr id="5" name="タイトル 1"/>
          <p:cNvSpPr txBox="1">
            <a:spLocks/>
          </p:cNvSpPr>
          <p:nvPr/>
        </p:nvSpPr>
        <p:spPr bwMode="auto">
          <a:xfrm>
            <a:off x="467544" y="908720"/>
            <a:ext cx="8462174" cy="7920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eaLnBrk="0" fontAlgn="base" hangingPunct="0">
              <a:spcBef>
                <a:spcPct val="0"/>
              </a:spcBef>
              <a:spcAft>
                <a:spcPct val="0"/>
              </a:spcAft>
              <a:tabLst>
                <a:tab pos="173038" algn="l"/>
              </a:tabLst>
              <a:defRPr/>
            </a:pPr>
            <a:r>
              <a:rPr lang="ja-JP" altLang="en-US" sz="2000" b="1" dirty="0" smtClean="0">
                <a:solidFill>
                  <a:prstClr val="black"/>
                </a:solidFill>
                <a:latin typeface="AR P丸ゴシック体M" pitchFamily="50" charset="-128"/>
                <a:ea typeface="AR P丸ゴシック体M" pitchFamily="50" charset="-128"/>
              </a:rPr>
              <a:t>・</a:t>
            </a:r>
            <a:r>
              <a:rPr lang="ja-JP" altLang="en-US" sz="2400" b="1" dirty="0" smtClean="0">
                <a:solidFill>
                  <a:prstClr val="black"/>
                </a:solidFill>
                <a:latin typeface="AR P丸ゴシック体M" pitchFamily="50" charset="-128"/>
                <a:ea typeface="AR P丸ゴシック体M" pitchFamily="50" charset="-128"/>
              </a:rPr>
              <a:t>児童生徒のその時期の生活と意識を「興味・関心」を中心に２つ</a:t>
            </a:r>
            <a:r>
              <a:rPr lang="en-US" altLang="ja-JP" sz="2400" b="1" dirty="0" smtClean="0">
                <a:solidFill>
                  <a:prstClr val="black"/>
                </a:solidFill>
                <a:latin typeface="AR P丸ゴシック体M" pitchFamily="50" charset="-128"/>
                <a:ea typeface="AR P丸ゴシック体M" pitchFamily="50" charset="-128"/>
              </a:rPr>
              <a:t>	</a:t>
            </a:r>
            <a:r>
              <a:rPr lang="ja-JP" altLang="en-US" sz="2400" b="1" dirty="0" smtClean="0">
                <a:solidFill>
                  <a:prstClr val="black"/>
                </a:solidFill>
                <a:latin typeface="AR P丸ゴシック体M" pitchFamily="50" charset="-128"/>
                <a:ea typeface="AR P丸ゴシック体M" pitchFamily="50" charset="-128"/>
              </a:rPr>
              <a:t>の視点で見てみる</a:t>
            </a:r>
            <a:r>
              <a:rPr lang="ja-JP" altLang="en-US" sz="2400" dirty="0" smtClean="0">
                <a:solidFill>
                  <a:prstClr val="black"/>
                </a:solidFill>
              </a:rPr>
              <a:t>　</a:t>
            </a:r>
            <a:r>
              <a:rPr lang="ja-JP" altLang="en-US" sz="2800" dirty="0" smtClean="0">
                <a:solidFill>
                  <a:prstClr val="black"/>
                </a:solidFill>
              </a:rPr>
              <a:t>　　　　　　　　　</a:t>
            </a:r>
            <a:endParaRPr lang="ja-JP" altLang="en-US" sz="2800" dirty="0">
              <a:solidFill>
                <a:prstClr val="black"/>
              </a:solidFill>
            </a:endParaRPr>
          </a:p>
        </p:txBody>
      </p:sp>
      <p:sp>
        <p:nvSpPr>
          <p:cNvPr id="6" name="コンテンツ プレースホルダ 2"/>
          <p:cNvSpPr txBox="1">
            <a:spLocks/>
          </p:cNvSpPr>
          <p:nvPr/>
        </p:nvSpPr>
        <p:spPr bwMode="auto">
          <a:xfrm>
            <a:off x="4786314" y="1785926"/>
            <a:ext cx="4143404" cy="3155242"/>
          </a:xfrm>
          <a:prstGeom prst="rect">
            <a:avLst/>
          </a:prstGeom>
          <a:solidFill>
            <a:srgbClr val="FFCCFF"/>
          </a:solidFill>
          <a:ln w="9525">
            <a:solidFill>
              <a:schemeClr val="tx1"/>
            </a:solidFill>
            <a:miter lim="800000"/>
            <a:headEnd/>
            <a:tailEnd/>
          </a:ln>
        </p:spPr>
        <p:txBody>
          <a:bodyPr vert="horz" wrap="square" lIns="91440" tIns="45720" rIns="91440" bIns="45720" numCol="1" anchor="t" anchorCtr="0" compatLnSpc="1">
            <a:prstTxWarp prst="textNoShape">
              <a:avLst/>
            </a:prstTxWarp>
          </a:bodyPr>
          <a:lstStyle/>
          <a:p>
            <a:pPr eaLnBrk="0" fontAlgn="base" hangingPunct="0">
              <a:spcBef>
                <a:spcPct val="20000"/>
              </a:spcBef>
              <a:spcAft>
                <a:spcPct val="0"/>
              </a:spcAft>
              <a:defRPr/>
            </a:pPr>
            <a:r>
              <a:rPr lang="ja-JP" altLang="en-US" sz="3200" dirty="0" smtClean="0">
                <a:solidFill>
                  <a:prstClr val="black"/>
                </a:solidFill>
              </a:rPr>
              <a:t>　 ＜時間環境から＞</a:t>
            </a:r>
            <a:endParaRPr lang="en-US" altLang="ja-JP" sz="3200" dirty="0" smtClean="0">
              <a:solidFill>
                <a:prstClr val="black"/>
              </a:solidFill>
            </a:endParaRPr>
          </a:p>
          <a:p>
            <a:pPr eaLnBrk="0" fontAlgn="base" hangingPunct="0">
              <a:spcBef>
                <a:spcPct val="20000"/>
              </a:spcBef>
              <a:spcAft>
                <a:spcPct val="0"/>
              </a:spcAft>
              <a:defRPr/>
            </a:pPr>
            <a:r>
              <a:rPr lang="ja-JP" altLang="en-US" sz="2400" dirty="0" smtClean="0">
                <a:solidFill>
                  <a:prstClr val="black"/>
                </a:solidFill>
              </a:rPr>
              <a:t>①登校～朝の会まで→</a:t>
            </a:r>
            <a:endParaRPr lang="en-US" altLang="ja-JP" sz="2400" dirty="0" smtClean="0">
              <a:solidFill>
                <a:prstClr val="black"/>
              </a:solidFill>
            </a:endParaRPr>
          </a:p>
          <a:p>
            <a:pPr eaLnBrk="0" fontAlgn="base" hangingPunct="0">
              <a:spcBef>
                <a:spcPct val="20000"/>
              </a:spcBef>
              <a:spcAft>
                <a:spcPct val="0"/>
              </a:spcAft>
              <a:defRPr/>
            </a:pPr>
            <a:r>
              <a:rPr lang="ja-JP" altLang="en-US" sz="2400" dirty="0" smtClean="0">
                <a:solidFill>
                  <a:prstClr val="black"/>
                </a:solidFill>
              </a:rPr>
              <a:t>②授業中→</a:t>
            </a:r>
            <a:endParaRPr lang="en-US" altLang="ja-JP" sz="2400" dirty="0" smtClean="0">
              <a:solidFill>
                <a:prstClr val="black"/>
              </a:solidFill>
            </a:endParaRPr>
          </a:p>
          <a:p>
            <a:pPr eaLnBrk="0" fontAlgn="base" hangingPunct="0">
              <a:spcBef>
                <a:spcPct val="20000"/>
              </a:spcBef>
              <a:spcAft>
                <a:spcPct val="0"/>
              </a:spcAft>
              <a:defRPr/>
            </a:pPr>
            <a:r>
              <a:rPr lang="ja-JP" altLang="en-US" sz="2400" dirty="0" smtClean="0">
                <a:solidFill>
                  <a:prstClr val="black"/>
                </a:solidFill>
              </a:rPr>
              <a:t>③休み時間→</a:t>
            </a:r>
            <a:endParaRPr lang="en-US" altLang="ja-JP" sz="2400" dirty="0" smtClean="0">
              <a:solidFill>
                <a:prstClr val="black"/>
              </a:solidFill>
            </a:endParaRPr>
          </a:p>
          <a:p>
            <a:pPr eaLnBrk="0" fontAlgn="base" hangingPunct="0">
              <a:spcBef>
                <a:spcPct val="20000"/>
              </a:spcBef>
              <a:spcAft>
                <a:spcPct val="0"/>
              </a:spcAft>
              <a:defRPr/>
            </a:pPr>
            <a:r>
              <a:rPr lang="ja-JP" altLang="en-US" sz="2400" dirty="0" smtClean="0">
                <a:solidFill>
                  <a:prstClr val="black"/>
                </a:solidFill>
              </a:rPr>
              <a:t>④給食～昼休みまで→</a:t>
            </a:r>
            <a:endParaRPr lang="en-US" altLang="ja-JP" sz="2400" dirty="0" smtClean="0">
              <a:solidFill>
                <a:prstClr val="black"/>
              </a:solidFill>
            </a:endParaRPr>
          </a:p>
          <a:p>
            <a:pPr eaLnBrk="0" fontAlgn="base" hangingPunct="0">
              <a:spcBef>
                <a:spcPct val="20000"/>
              </a:spcBef>
              <a:spcAft>
                <a:spcPct val="0"/>
              </a:spcAft>
              <a:defRPr/>
            </a:pPr>
            <a:r>
              <a:rPr lang="ja-JP" altLang="en-US" sz="2400" dirty="0" smtClean="0">
                <a:solidFill>
                  <a:prstClr val="black"/>
                </a:solidFill>
              </a:rPr>
              <a:t>⑤放課後→</a:t>
            </a:r>
            <a:endParaRPr lang="ja-JP" altLang="en-US" sz="2400" dirty="0">
              <a:solidFill>
                <a:prstClr val="black"/>
              </a:solidFill>
            </a:endParaRPr>
          </a:p>
        </p:txBody>
      </p:sp>
      <p:sp>
        <p:nvSpPr>
          <p:cNvPr id="7" name="タイトル 1"/>
          <p:cNvSpPr txBox="1">
            <a:spLocks/>
          </p:cNvSpPr>
          <p:nvPr/>
        </p:nvSpPr>
        <p:spPr bwMode="auto">
          <a:xfrm>
            <a:off x="467544" y="5415560"/>
            <a:ext cx="8462174" cy="1325808"/>
          </a:xfrm>
          <a:prstGeom prst="rect">
            <a:avLst/>
          </a:prstGeom>
          <a:solidFill>
            <a:srgbClr val="FFFFCC"/>
          </a:solidFill>
          <a:ln w="9525">
            <a:solidFill>
              <a:sysClr val="windowText" lastClr="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en-US" altLang="ja-JP" sz="2000" b="1" i="0" u="none" strike="noStrike" kern="0" cap="none" spc="0" normalizeH="0" baseline="0" noProof="0" dirty="0" smtClean="0">
              <a:ln>
                <a:noFill/>
              </a:ln>
              <a:effectLst/>
              <a:uLnTx/>
              <a:uFillTx/>
            </a:endParaRPr>
          </a:p>
          <a:p>
            <a:pPr marL="0" marR="0" lvl="0" indent="0" algn="ctr" defTabSz="914400" eaLnBrk="0" fontAlgn="base" latinLnBrk="0" hangingPunct="0">
              <a:lnSpc>
                <a:spcPct val="100000"/>
              </a:lnSpc>
              <a:spcBef>
                <a:spcPct val="0"/>
              </a:spcBef>
              <a:spcAft>
                <a:spcPct val="0"/>
              </a:spcAft>
              <a:buClrTx/>
              <a:buSzTx/>
              <a:buFontTx/>
              <a:buNone/>
              <a:tabLst/>
              <a:defRPr/>
            </a:pPr>
            <a:r>
              <a:rPr kumimoji="0" lang="ja-JP" altLang="en-US" sz="2800" i="0" u="none" strike="noStrike" kern="0" cap="none" spc="0" normalizeH="0" baseline="0" noProof="0" dirty="0" smtClean="0">
                <a:ln>
                  <a:noFill/>
                </a:ln>
                <a:effectLst/>
                <a:uLnTx/>
                <a:uFillTx/>
              </a:rPr>
              <a:t>＜個別の指導計画Ａ表の項目も考慮して＞</a:t>
            </a:r>
            <a:endParaRPr kumimoji="0" lang="en-US" altLang="ja-JP" sz="2800" i="0" u="none" strike="noStrike" kern="0" cap="none" spc="0" normalizeH="0" baseline="0" noProof="0" dirty="0" smtClean="0">
              <a:ln>
                <a:noFill/>
              </a:ln>
              <a:effectLst/>
              <a:uLnTx/>
              <a:uFillTx/>
            </a:endParaRPr>
          </a:p>
          <a:p>
            <a:pPr marL="0" marR="0" lvl="0" indent="0" defTabSz="914400" eaLnBrk="0" fontAlgn="base" latinLnBrk="0" hangingPunct="0">
              <a:lnSpc>
                <a:spcPct val="100000"/>
              </a:lnSpc>
              <a:spcBef>
                <a:spcPct val="0"/>
              </a:spcBef>
              <a:spcAft>
                <a:spcPct val="0"/>
              </a:spcAft>
              <a:buClrTx/>
              <a:buSzTx/>
              <a:buFontTx/>
              <a:buNone/>
              <a:tabLst/>
              <a:defRPr/>
            </a:pPr>
            <a:r>
              <a:rPr kumimoji="0" lang="ja-JP" altLang="en-US" sz="2000" b="1" kern="0" dirty="0" smtClean="0"/>
              <a:t>　　　　　　　　　　・日常生活の姿　　　　　　　　　　</a:t>
            </a:r>
            <a:r>
              <a:rPr kumimoji="0" lang="ja-JP" altLang="en-US" sz="2000" b="1" i="0" u="none" strike="noStrike" kern="0" cap="none" spc="0" normalizeH="0" baseline="0" noProof="0" dirty="0" smtClean="0">
                <a:ln>
                  <a:noFill/>
                </a:ln>
                <a:effectLst/>
                <a:uLnTx/>
                <a:uFillTx/>
              </a:rPr>
              <a:t>・可能性の芽</a:t>
            </a:r>
            <a:endParaRPr kumimoji="0" lang="en-US" altLang="ja-JP" sz="2000" b="1" i="0" u="none" strike="noStrike" kern="0" cap="none" spc="0" normalizeH="0" baseline="0" noProof="0" dirty="0" smtClean="0">
              <a:ln>
                <a:noFill/>
              </a:ln>
              <a:effectLst/>
              <a:uLnTx/>
              <a:uFillTx/>
            </a:endParaRPr>
          </a:p>
          <a:p>
            <a:pPr marL="0" marR="0" lvl="0" indent="0" defTabSz="914400" eaLnBrk="0" fontAlgn="base" latinLnBrk="0" hangingPunct="0">
              <a:lnSpc>
                <a:spcPct val="100000"/>
              </a:lnSpc>
              <a:spcBef>
                <a:spcPct val="0"/>
              </a:spcBef>
              <a:spcAft>
                <a:spcPct val="0"/>
              </a:spcAft>
              <a:buClrTx/>
              <a:buSzTx/>
              <a:buFontTx/>
              <a:buNone/>
              <a:tabLst/>
              <a:defRPr/>
            </a:pPr>
            <a:r>
              <a:rPr kumimoji="0" lang="ja-JP" altLang="en-US" sz="2000" b="1" i="0" u="none" strike="noStrike" kern="0" cap="none" spc="0" normalizeH="0" baseline="0" noProof="0" dirty="0" smtClean="0">
                <a:ln>
                  <a:noFill/>
                </a:ln>
                <a:effectLst/>
                <a:uLnTx/>
                <a:uFillTx/>
              </a:rPr>
              <a:t>　　　　　　　　　　・本人、教師、保護者の願い　　</a:t>
            </a:r>
            <a:r>
              <a:rPr kumimoji="0" lang="ja-JP" altLang="en-US" sz="2000" b="1" kern="0" dirty="0" smtClean="0"/>
              <a:t>・教育課題</a:t>
            </a:r>
            <a:endParaRPr kumimoji="0" lang="en-US" altLang="ja-JP" sz="2000" b="1" i="0" u="none" strike="noStrike" kern="0" cap="none" spc="0" normalizeH="0" baseline="0" noProof="0" dirty="0" smtClean="0">
              <a:ln>
                <a:noFill/>
              </a:ln>
              <a:effectLst/>
              <a:uLnTx/>
              <a:uFillTx/>
            </a:endParaRPr>
          </a:p>
          <a:p>
            <a:pPr marL="0" marR="0" lvl="0" indent="0" algn="ctr" defTabSz="914400" eaLnBrk="0" fontAlgn="base" latinLnBrk="0" hangingPunct="0">
              <a:lnSpc>
                <a:spcPct val="100000"/>
              </a:lnSpc>
              <a:spcBef>
                <a:spcPct val="0"/>
              </a:spcBef>
              <a:spcAft>
                <a:spcPct val="0"/>
              </a:spcAft>
              <a:buClrTx/>
              <a:buSzTx/>
              <a:buFontTx/>
              <a:buNone/>
              <a:tabLst/>
              <a:defRPr/>
            </a:pPr>
            <a:endParaRPr kumimoji="0" lang="ja-JP" altLang="en-US" sz="2400" b="1" i="0" u="none" strike="noStrike" kern="0" cap="none" spc="0" normalizeH="0" baseline="0" noProof="0" dirty="0">
              <a:ln>
                <a:noFill/>
              </a:ln>
              <a:effectLst/>
              <a:uLnTx/>
              <a:uFillTx/>
            </a:endParaRPr>
          </a:p>
        </p:txBody>
      </p:sp>
      <p:sp>
        <p:nvSpPr>
          <p:cNvPr id="8" name="下矢印 7"/>
          <p:cNvSpPr/>
          <p:nvPr/>
        </p:nvSpPr>
        <p:spPr>
          <a:xfrm>
            <a:off x="2411760" y="4941168"/>
            <a:ext cx="648072"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37329" y="4956934"/>
            <a:ext cx="79896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9456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7058" y="1196752"/>
            <a:ext cx="8820473" cy="1152128"/>
          </a:xfrm>
          <a:solidFill>
            <a:srgbClr val="FFFFBD"/>
          </a:solidFill>
          <a:ln>
            <a:solidFill>
              <a:schemeClr val="tx1"/>
            </a:solidFill>
          </a:ln>
        </p:spPr>
        <p:txBody>
          <a:bodyPr>
            <a:normAutofit fontScale="90000"/>
          </a:bodyPr>
          <a:lstStyle/>
          <a:p>
            <a:pPr defTabSz="266700">
              <a:tabLst>
                <a:tab pos="88900" algn="l"/>
              </a:tabLst>
            </a:pPr>
            <a:r>
              <a:rPr lang="ja-JP" altLang="en-US" sz="3100" dirty="0" smtClean="0"/>
              <a:t>子ども側からいえば「合い言葉」→</a:t>
            </a:r>
            <a:r>
              <a:rPr lang="en-US" altLang="ja-JP" sz="3100" dirty="0" smtClean="0"/>
              <a:t>『</a:t>
            </a:r>
            <a:r>
              <a:rPr lang="ja-JP" altLang="en-US" sz="3100" dirty="0" smtClean="0"/>
              <a:t>単元名</a:t>
            </a:r>
            <a:r>
              <a:rPr lang="en-US" altLang="ja-JP" sz="3100" dirty="0" smtClean="0"/>
              <a:t>』</a:t>
            </a:r>
            <a:r>
              <a:rPr lang="ja-JP" altLang="en-US" sz="3100" dirty="0" smtClean="0"/>
              <a:t>につながる</a:t>
            </a:r>
            <a:r>
              <a:rPr lang="en-US" altLang="ja-JP" sz="3100" dirty="0" smtClean="0"/>
              <a:t/>
            </a:r>
            <a:br>
              <a:rPr lang="en-US" altLang="ja-JP" sz="3100" dirty="0" smtClean="0"/>
            </a:br>
            <a:r>
              <a:rPr kumimoji="1" lang="ja-JP" altLang="en-US" sz="2700" dirty="0" smtClean="0">
                <a:solidFill>
                  <a:srgbClr val="FF0000"/>
                </a:solidFill>
                <a:latin typeface="HGSｺﾞｼｯｸE" pitchFamily="50" charset="-128"/>
                <a:ea typeface="HGSｺﾞｼｯｸE" pitchFamily="50" charset="-128"/>
              </a:rPr>
              <a:t>子どもが主体的に取り組める、分かりやすい目標を考えたい</a:t>
            </a:r>
            <a:endParaRPr kumimoji="1" lang="ja-JP" altLang="en-US" sz="2700" dirty="0">
              <a:solidFill>
                <a:srgbClr val="FF0000"/>
              </a:solidFill>
              <a:latin typeface="HGSｺﾞｼｯｸE" pitchFamily="50" charset="-128"/>
              <a:ea typeface="HGSｺﾞｼｯｸE" pitchFamily="50" charset="-128"/>
            </a:endParaRPr>
          </a:p>
        </p:txBody>
      </p:sp>
      <p:sp>
        <p:nvSpPr>
          <p:cNvPr id="3" name="コンテンツ プレースホルダ 2"/>
          <p:cNvSpPr>
            <a:spLocks noGrp="1"/>
          </p:cNvSpPr>
          <p:nvPr>
            <p:ph idx="1"/>
          </p:nvPr>
        </p:nvSpPr>
        <p:spPr>
          <a:xfrm>
            <a:off x="199088" y="2420888"/>
            <a:ext cx="8808443" cy="3456384"/>
          </a:xfrm>
          <a:solidFill>
            <a:srgbClr val="FFD1FC"/>
          </a:solidFill>
          <a:ln>
            <a:solidFill>
              <a:schemeClr val="tx1"/>
            </a:solidFill>
          </a:ln>
        </p:spPr>
        <p:txBody>
          <a:bodyPr>
            <a:normAutofit lnSpcReduction="10000"/>
          </a:bodyPr>
          <a:lstStyle/>
          <a:p>
            <a:pPr marL="0" indent="0">
              <a:buNone/>
            </a:pPr>
            <a:r>
              <a:rPr kumimoji="1" lang="ja-JP" altLang="en-US" dirty="0" smtClean="0"/>
              <a:t>　　　　   </a:t>
            </a:r>
            <a:r>
              <a:rPr kumimoji="1" lang="ja-JP" altLang="en-US" dirty="0" smtClean="0">
                <a:latin typeface="+mj-ea"/>
                <a:ea typeface="+mj-ea"/>
              </a:rPr>
              <a:t>＜望ましい目標の条件＞</a:t>
            </a:r>
            <a:endParaRPr kumimoji="1" lang="en-US" altLang="ja-JP" dirty="0" smtClean="0">
              <a:latin typeface="+mj-ea"/>
              <a:ea typeface="+mj-ea"/>
            </a:endParaRPr>
          </a:p>
          <a:p>
            <a:pPr marL="0" indent="0">
              <a:buNone/>
            </a:pPr>
            <a:r>
              <a:rPr lang="ja-JP" altLang="en-US" sz="2800" dirty="0" smtClean="0"/>
              <a:t>　① 子どもの思いに即して、分かり易く、魅力的か</a:t>
            </a:r>
            <a:endParaRPr lang="en-US" altLang="ja-JP" sz="2800" dirty="0" smtClean="0"/>
          </a:p>
          <a:p>
            <a:pPr marL="0" indent="0">
              <a:buNone/>
            </a:pPr>
            <a:r>
              <a:rPr kumimoji="1" lang="ja-JP" altLang="en-US" sz="2800" dirty="0" smtClean="0"/>
              <a:t>　② 活動と目標が直結していて具体的か</a:t>
            </a:r>
            <a:endParaRPr kumimoji="1" lang="en-US" altLang="ja-JP" sz="2800" dirty="0" smtClean="0"/>
          </a:p>
          <a:p>
            <a:pPr marL="0" indent="0">
              <a:buNone/>
            </a:pPr>
            <a:r>
              <a:rPr lang="ja-JP" altLang="en-US" sz="2800" dirty="0" smtClean="0"/>
              <a:t>　③ どの子にもできる活動があるか</a:t>
            </a:r>
            <a:endParaRPr lang="en-US" altLang="ja-JP" sz="2800" dirty="0" smtClean="0"/>
          </a:p>
          <a:p>
            <a:pPr marL="0" indent="0">
              <a:buNone/>
            </a:pPr>
            <a:r>
              <a:rPr kumimoji="1" lang="ja-JP" altLang="en-US" sz="2800" dirty="0" smtClean="0"/>
              <a:t>　④ 一定期間の継続が期待できるか</a:t>
            </a:r>
            <a:endParaRPr kumimoji="1" lang="en-US" altLang="ja-JP" sz="2800" dirty="0" smtClean="0"/>
          </a:p>
          <a:p>
            <a:pPr marL="0" indent="0">
              <a:buNone/>
            </a:pPr>
            <a:r>
              <a:rPr lang="ja-JP" altLang="en-US" sz="2800" dirty="0" smtClean="0"/>
              <a:t>　⑤ 一定期間内の活動に発展が期待できるか</a:t>
            </a:r>
            <a:endParaRPr lang="en-US" altLang="ja-JP" sz="2800" dirty="0" smtClean="0"/>
          </a:p>
          <a:p>
            <a:pPr marL="0" indent="0">
              <a:buNone/>
            </a:pPr>
            <a:r>
              <a:rPr kumimoji="1" lang="ja-JP" altLang="en-US" sz="2800" dirty="0" smtClean="0"/>
              <a:t>　⑥ 多種多様な活動が展開でき、どの子も共有できるか</a:t>
            </a:r>
            <a:endParaRPr kumimoji="1" lang="ja-JP" altLang="en-US" sz="2800" dirty="0"/>
          </a:p>
        </p:txBody>
      </p:sp>
      <p:sp>
        <p:nvSpPr>
          <p:cNvPr id="4" name="スライド番号プレースホルダ 3"/>
          <p:cNvSpPr>
            <a:spLocks noGrp="1"/>
          </p:cNvSpPr>
          <p:nvPr>
            <p:ph type="sldNum" sz="quarter" idx="12"/>
          </p:nvPr>
        </p:nvSpPr>
        <p:spPr/>
        <p:txBody>
          <a:bodyPr/>
          <a:lstStyle/>
          <a:p>
            <a:pPr>
              <a:defRPr/>
            </a:pPr>
            <a:fld id="{A726EF01-2772-4D47-86A3-C902F379FF67}" type="slidenum">
              <a:rPr lang="ja-JP" altLang="en-US" smtClean="0">
                <a:solidFill>
                  <a:prstClr val="black">
                    <a:tint val="75000"/>
                  </a:prstClr>
                </a:solidFill>
              </a:rPr>
              <a:pPr>
                <a:defRPr/>
              </a:pPr>
              <a:t>7</a:t>
            </a:fld>
            <a:endParaRPr lang="ja-JP" altLang="en-US" dirty="0">
              <a:solidFill>
                <a:prstClr val="black">
                  <a:tint val="75000"/>
                </a:prstClr>
              </a:solidFill>
            </a:endParaRPr>
          </a:p>
        </p:txBody>
      </p:sp>
      <p:sp>
        <p:nvSpPr>
          <p:cNvPr id="5" name="タイトル 1"/>
          <p:cNvSpPr txBox="1">
            <a:spLocks/>
          </p:cNvSpPr>
          <p:nvPr/>
        </p:nvSpPr>
        <p:spPr bwMode="auto">
          <a:xfrm>
            <a:off x="199089" y="6021288"/>
            <a:ext cx="8837407" cy="648072"/>
          </a:xfrm>
          <a:prstGeom prst="rect">
            <a:avLst/>
          </a:prstGeom>
          <a:solidFill>
            <a:srgbClr val="FFFFCC"/>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algn="ctr" eaLnBrk="0" fontAlgn="base" hangingPunct="0">
              <a:spcBef>
                <a:spcPct val="0"/>
              </a:spcBef>
              <a:spcAft>
                <a:spcPct val="0"/>
              </a:spcAft>
              <a:defRPr/>
            </a:pPr>
            <a:r>
              <a:rPr lang="ja-JP" altLang="en-US" sz="2000" b="1" dirty="0" smtClean="0">
                <a:solidFill>
                  <a:srgbClr val="FF0000"/>
                </a:solidFill>
              </a:rPr>
              <a:t>生活上の目標</a:t>
            </a:r>
            <a:r>
              <a:rPr lang="ja-JP" altLang="en-US" sz="2000" b="1" dirty="0" smtClean="0">
                <a:solidFill>
                  <a:prstClr val="black"/>
                </a:solidFill>
              </a:rPr>
              <a:t>がはっきりした、</a:t>
            </a:r>
            <a:r>
              <a:rPr lang="ja-JP" altLang="en-US" sz="2000" b="1" dirty="0" smtClean="0">
                <a:solidFill>
                  <a:srgbClr val="FF0000"/>
                </a:solidFill>
              </a:rPr>
              <a:t>達成可能な</a:t>
            </a:r>
            <a:r>
              <a:rPr lang="ja-JP" altLang="en-US" sz="2000" b="1" dirty="0" smtClean="0">
                <a:solidFill>
                  <a:prstClr val="black"/>
                </a:solidFill>
              </a:rPr>
              <a:t>、わかりやすい単元名を設定したい</a:t>
            </a:r>
            <a:endParaRPr lang="ja-JP" altLang="en-US" sz="2400" b="1" dirty="0">
              <a:solidFill>
                <a:prstClr val="black"/>
              </a:solidFill>
            </a:endParaRPr>
          </a:p>
        </p:txBody>
      </p:sp>
      <p:sp>
        <p:nvSpPr>
          <p:cNvPr id="6" name="タイトル 1"/>
          <p:cNvSpPr txBox="1">
            <a:spLocks/>
          </p:cNvSpPr>
          <p:nvPr/>
        </p:nvSpPr>
        <p:spPr bwMode="auto">
          <a:xfrm>
            <a:off x="170125" y="332656"/>
            <a:ext cx="8837407" cy="648072"/>
          </a:xfrm>
          <a:prstGeom prst="rect">
            <a:avLst/>
          </a:prstGeom>
          <a:solidFill>
            <a:srgbClr val="D1FEFF"/>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algn="ctr" eaLnBrk="0" fontAlgn="base" hangingPunct="0">
              <a:spcBef>
                <a:spcPct val="0"/>
              </a:spcBef>
              <a:spcAft>
                <a:spcPct val="0"/>
              </a:spcAft>
              <a:defRPr/>
            </a:pPr>
            <a:r>
              <a:rPr lang="ja-JP" altLang="en-US" sz="3600" dirty="0" smtClean="0">
                <a:solidFill>
                  <a:prstClr val="black"/>
                </a:solidFill>
                <a:cs typeface="+mj-cs"/>
              </a:rPr>
              <a:t>４　生活上</a:t>
            </a:r>
            <a:r>
              <a:rPr lang="ja-JP" altLang="en-US" sz="3600" dirty="0">
                <a:solidFill>
                  <a:prstClr val="black"/>
                </a:solidFill>
                <a:cs typeface="+mj-cs"/>
              </a:rPr>
              <a:t>の目標（単元テーマ）</a:t>
            </a:r>
            <a:r>
              <a:rPr lang="ja-JP" altLang="en-US" sz="3600" dirty="0" smtClean="0">
                <a:solidFill>
                  <a:prstClr val="black"/>
                </a:solidFill>
                <a:cs typeface="+mj-cs"/>
              </a:rPr>
              <a:t>考え方</a:t>
            </a:r>
            <a:endParaRPr lang="ja-JP" altLang="en-US" sz="3600" b="1" dirty="0">
              <a:solidFill>
                <a:prstClr val="black"/>
              </a:solidFill>
            </a:endParaRPr>
          </a:p>
        </p:txBody>
      </p:sp>
    </p:spTree>
    <p:extLst>
      <p:ext uri="{BB962C8B-B14F-4D97-AF65-F5344CB8AC3E}">
        <p14:creationId xmlns:p14="http://schemas.microsoft.com/office/powerpoint/2010/main" val="34619613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85720" y="214290"/>
            <a:ext cx="8640960" cy="6357982"/>
          </a:xfrm>
          <a:solidFill>
            <a:srgbClr val="FFFFCD"/>
          </a:solidFill>
          <a:ln>
            <a:solidFill>
              <a:schemeClr val="tx1"/>
            </a:solidFill>
          </a:ln>
        </p:spPr>
        <p:txBody>
          <a:bodyPr>
            <a:normAutofit/>
          </a:bodyPr>
          <a:lstStyle/>
          <a:p>
            <a:pPr marL="0" lvl="0" indent="0">
              <a:buNone/>
            </a:pPr>
            <a:r>
              <a:rPr lang="ja-JP" altLang="en-US" sz="2800" dirty="0" smtClean="0">
                <a:latin typeface="HGｺﾞｼｯｸE" pitchFamily="49" charset="-128"/>
                <a:ea typeface="HGｺﾞｼｯｸE" pitchFamily="49" charset="-128"/>
              </a:rPr>
              <a:t> ＜</a:t>
            </a:r>
            <a:r>
              <a:rPr lang="ja-JP" altLang="en-US" sz="2800" dirty="0" smtClean="0"/>
              <a:t>生活単元学習の中で、意識して取り組みたい活動＞</a:t>
            </a:r>
            <a:endParaRPr lang="en-US" altLang="ja-JP" sz="2800" dirty="0" smtClean="0"/>
          </a:p>
          <a:p>
            <a:pPr marL="0" lvl="0" indent="0">
              <a:buNone/>
            </a:pPr>
            <a:r>
              <a:rPr lang="ja-JP" altLang="en-US" b="1" dirty="0">
                <a:solidFill>
                  <a:srgbClr val="FF0000"/>
                </a:solidFill>
                <a:latin typeface="HGｺﾞｼｯｸE" pitchFamily="49" charset="-128"/>
                <a:ea typeface="HGｺﾞｼｯｸE" pitchFamily="49" charset="-128"/>
              </a:rPr>
              <a:t>　</a:t>
            </a:r>
            <a:r>
              <a:rPr lang="ja-JP" altLang="en-US" b="1" dirty="0" smtClean="0">
                <a:solidFill>
                  <a:srgbClr val="FF0000"/>
                </a:solidFill>
                <a:latin typeface="+mn-ea"/>
              </a:rPr>
              <a:t>①</a:t>
            </a:r>
            <a:r>
              <a:rPr lang="ja-JP" altLang="en-US" b="1" dirty="0">
                <a:solidFill>
                  <a:srgbClr val="FF0000"/>
                </a:solidFill>
                <a:latin typeface="+mn-ea"/>
              </a:rPr>
              <a:t>「児童生徒が主体的に取り組める活動」</a:t>
            </a:r>
            <a:endParaRPr lang="en-US" altLang="ja-JP" b="1" dirty="0">
              <a:solidFill>
                <a:srgbClr val="FF0000"/>
              </a:solidFill>
              <a:latin typeface="+mn-ea"/>
            </a:endParaRPr>
          </a:p>
          <a:p>
            <a:pPr marL="0" indent="0">
              <a:buNone/>
            </a:pPr>
            <a:r>
              <a:rPr lang="ja-JP" altLang="en-US" b="1" dirty="0" smtClean="0">
                <a:solidFill>
                  <a:srgbClr val="FF0000"/>
                </a:solidFill>
                <a:latin typeface="+mn-ea"/>
              </a:rPr>
              <a:t>　 ②「人</a:t>
            </a:r>
            <a:r>
              <a:rPr lang="ja-JP" altLang="en-US" b="1" dirty="0">
                <a:solidFill>
                  <a:srgbClr val="FF0000"/>
                </a:solidFill>
                <a:latin typeface="+mn-ea"/>
              </a:rPr>
              <a:t>に</a:t>
            </a:r>
            <a:r>
              <a:rPr lang="ja-JP" altLang="en-US" b="1" dirty="0" smtClean="0">
                <a:solidFill>
                  <a:srgbClr val="FF0000"/>
                </a:solidFill>
                <a:latin typeface="+mn-ea"/>
              </a:rPr>
              <a:t>ほめられる場のある活動」</a:t>
            </a:r>
            <a:endParaRPr lang="en-US" altLang="ja-JP" b="1" dirty="0" smtClean="0">
              <a:solidFill>
                <a:srgbClr val="FF0000"/>
              </a:solidFill>
              <a:latin typeface="+mn-ea"/>
            </a:endParaRPr>
          </a:p>
          <a:p>
            <a:pPr marL="0" indent="0">
              <a:buNone/>
            </a:pPr>
            <a:r>
              <a:rPr lang="ja-JP" altLang="en-US" b="1" dirty="0" smtClean="0">
                <a:solidFill>
                  <a:srgbClr val="FF0000"/>
                </a:solidFill>
                <a:latin typeface="+mn-ea"/>
              </a:rPr>
              <a:t>　 ③「人</a:t>
            </a:r>
            <a:r>
              <a:rPr lang="ja-JP" altLang="en-US" b="1" dirty="0">
                <a:solidFill>
                  <a:srgbClr val="FF0000"/>
                </a:solidFill>
                <a:latin typeface="+mn-ea"/>
              </a:rPr>
              <a:t>の役に</a:t>
            </a:r>
            <a:r>
              <a:rPr lang="ja-JP" altLang="en-US" b="1" dirty="0" smtClean="0">
                <a:solidFill>
                  <a:srgbClr val="FF0000"/>
                </a:solidFill>
                <a:latin typeface="+mn-ea"/>
              </a:rPr>
              <a:t>立つことが実感できる活動」</a:t>
            </a:r>
            <a:endParaRPr lang="en-US" altLang="ja-JP" b="1" dirty="0" smtClean="0">
              <a:solidFill>
                <a:srgbClr val="FF0000"/>
              </a:solidFill>
              <a:latin typeface="+mn-ea"/>
            </a:endParaRPr>
          </a:p>
          <a:p>
            <a:pPr marL="0" indent="0">
              <a:buNone/>
            </a:pPr>
            <a:r>
              <a:rPr lang="ja-JP" altLang="en-US" b="1" dirty="0" smtClean="0">
                <a:solidFill>
                  <a:srgbClr val="FF0000"/>
                </a:solidFill>
                <a:latin typeface="+mn-ea"/>
              </a:rPr>
              <a:t>　 ④「人</a:t>
            </a:r>
            <a:r>
              <a:rPr lang="ja-JP" altLang="en-US" b="1" dirty="0">
                <a:solidFill>
                  <a:srgbClr val="FF0000"/>
                </a:solidFill>
                <a:latin typeface="+mn-ea"/>
              </a:rPr>
              <a:t>から必要と</a:t>
            </a:r>
            <a:r>
              <a:rPr lang="ja-JP" altLang="en-US" b="1" dirty="0" smtClean="0">
                <a:solidFill>
                  <a:srgbClr val="FF0000"/>
                </a:solidFill>
                <a:latin typeface="+mn-ea"/>
              </a:rPr>
              <a:t>される活動」</a:t>
            </a:r>
            <a:endParaRPr lang="en-US" altLang="ja-JP" b="1" dirty="0">
              <a:solidFill>
                <a:srgbClr val="FF0000"/>
              </a:solidFill>
              <a:latin typeface="+mn-ea"/>
            </a:endParaRPr>
          </a:p>
          <a:p>
            <a:r>
              <a:rPr lang="ja-JP" altLang="en-US" sz="2800" dirty="0" smtClean="0">
                <a:latin typeface="+mn-ea"/>
              </a:rPr>
              <a:t>この４つの活動を生活単元学習の中で、具体的に取り入れられるように単元構想をしたい。</a:t>
            </a:r>
            <a:endParaRPr lang="en-US" altLang="ja-JP" sz="2800" dirty="0">
              <a:latin typeface="+mn-ea"/>
            </a:endParaRPr>
          </a:p>
          <a:p>
            <a:pPr lvl="0"/>
            <a:endParaRPr lang="en-US" altLang="ja-JP" dirty="0" smtClean="0"/>
          </a:p>
          <a:p>
            <a:pPr lvl="0"/>
            <a:r>
              <a:rPr lang="ja-JP" altLang="en-US" sz="2800" dirty="0" smtClean="0"/>
              <a:t>この４つの活動を取り入れていくこと、その積み重ねが、「作業学習」や将来の働くことへの意欲につながる。</a:t>
            </a:r>
            <a:endParaRPr lang="en-US" altLang="ja-JP" sz="2800" dirty="0" smtClean="0"/>
          </a:p>
          <a:p>
            <a:pPr lvl="0"/>
            <a:r>
              <a:rPr lang="ja-JP" altLang="en-US" sz="2800" dirty="0" smtClean="0"/>
              <a:t>小学校段階からのキャリア教育にもなっていく。</a:t>
            </a:r>
            <a:endParaRPr lang="en-US" altLang="ja-JP" sz="2800" dirty="0" smtClean="0"/>
          </a:p>
          <a:p>
            <a:pPr lvl="0"/>
            <a:endParaRPr lang="ja-JP" altLang="en-US" sz="3600" dirty="0"/>
          </a:p>
          <a:p>
            <a:endParaRPr kumimoji="1" lang="ja-JP" altLang="en-US" dirty="0"/>
          </a:p>
        </p:txBody>
      </p:sp>
      <p:sp>
        <p:nvSpPr>
          <p:cNvPr id="4" name="下矢印 3"/>
          <p:cNvSpPr/>
          <p:nvPr/>
        </p:nvSpPr>
        <p:spPr>
          <a:xfrm>
            <a:off x="4071934" y="4143380"/>
            <a:ext cx="648072"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2786845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51520" y="836712"/>
            <a:ext cx="8640960" cy="5904656"/>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7346" name="タイトル 1"/>
          <p:cNvSpPr>
            <a:spLocks noGrp="1"/>
          </p:cNvSpPr>
          <p:nvPr>
            <p:ph type="title"/>
          </p:nvPr>
        </p:nvSpPr>
        <p:spPr>
          <a:xfrm>
            <a:off x="251520" y="116632"/>
            <a:ext cx="8640960" cy="571480"/>
          </a:xfrm>
          <a:solidFill>
            <a:srgbClr val="D1FEFF"/>
          </a:solidFill>
          <a:ln>
            <a:solidFill>
              <a:schemeClr val="tx1"/>
            </a:solidFill>
          </a:ln>
        </p:spPr>
        <p:txBody>
          <a:bodyPr>
            <a:normAutofit fontScale="90000"/>
          </a:bodyPr>
          <a:lstStyle/>
          <a:p>
            <a:pPr eaLnBrk="1" hangingPunct="1"/>
            <a:r>
              <a:rPr lang="ja-JP" altLang="en-US" sz="4000" dirty="0" smtClean="0">
                <a:latin typeface="+mj-ea"/>
              </a:rPr>
              <a:t>５　題　材　例①</a:t>
            </a:r>
          </a:p>
        </p:txBody>
      </p:sp>
      <p:sp>
        <p:nvSpPr>
          <p:cNvPr id="3" name="コンテンツ プレースホルダ 2"/>
          <p:cNvSpPr>
            <a:spLocks noGrp="1"/>
          </p:cNvSpPr>
          <p:nvPr>
            <p:ph idx="1"/>
          </p:nvPr>
        </p:nvSpPr>
        <p:spPr>
          <a:xfrm>
            <a:off x="251520" y="836712"/>
            <a:ext cx="8496944" cy="5832649"/>
          </a:xfrm>
        </p:spPr>
        <p:txBody>
          <a:bodyPr rtlCol="0">
            <a:normAutofit fontScale="25000" lnSpcReduction="20000"/>
          </a:bodyPr>
          <a:lstStyle/>
          <a:p>
            <a:pPr eaLnBrk="1" fontAlgn="auto" hangingPunct="1">
              <a:spcAft>
                <a:spcPts val="0"/>
              </a:spcAft>
              <a:buFont typeface="Arial" pitchFamily="34" charset="0"/>
              <a:buNone/>
              <a:defRPr/>
            </a:pPr>
            <a:r>
              <a:rPr lang="ja-JP" altLang="en-US" sz="9600" b="1" dirty="0" smtClean="0">
                <a:latin typeface="+mn-ea"/>
              </a:rPr>
              <a:t>＜小学校＞</a:t>
            </a:r>
            <a:endParaRPr lang="en-US" altLang="ja-JP" sz="9600" b="1" dirty="0" smtClean="0">
              <a:latin typeface="+mn-ea"/>
            </a:endParaRPr>
          </a:p>
          <a:p>
            <a:pPr eaLnBrk="1" fontAlgn="auto" hangingPunct="1">
              <a:spcAft>
                <a:spcPts val="0"/>
              </a:spcAft>
              <a:buFont typeface="Arial" pitchFamily="34" charset="0"/>
              <a:buNone/>
              <a:defRPr/>
            </a:pPr>
            <a:r>
              <a:rPr lang="ja-JP" altLang="en-US" sz="9600" dirty="0" smtClean="0">
                <a:latin typeface="HGP創英角ｺﾞｼｯｸUB" pitchFamily="50" charset="-128"/>
                <a:ea typeface="HGP創英角ｺﾞｼｯｸUB" pitchFamily="50" charset="-128"/>
              </a:rPr>
              <a:t>①子どもの日常生活に密着したもの（遊びの発展など）</a:t>
            </a:r>
            <a:endParaRPr lang="en-US" altLang="ja-JP" sz="9600" dirty="0" smtClean="0">
              <a:latin typeface="HGP創英角ｺﾞｼｯｸUB" pitchFamily="50" charset="-128"/>
              <a:ea typeface="HGP創英角ｺﾞｼｯｸUB" pitchFamily="50" charset="-128"/>
            </a:endParaRPr>
          </a:p>
          <a:p>
            <a:pPr eaLnBrk="1" fontAlgn="auto" hangingPunct="1">
              <a:spcAft>
                <a:spcPts val="0"/>
              </a:spcAft>
              <a:buFont typeface="Arial" pitchFamily="34" charset="0"/>
              <a:buNone/>
              <a:defRPr/>
            </a:pPr>
            <a:r>
              <a:rPr lang="ja-JP" altLang="en-US" sz="6400" dirty="0" smtClean="0"/>
              <a:t>　　</a:t>
            </a:r>
            <a:r>
              <a:rPr lang="ja-JP" altLang="en-US" sz="6400" b="1" dirty="0" smtClean="0"/>
              <a:t>「遊び広場をつくろう」 「のりものランドで遊ぼう」</a:t>
            </a:r>
            <a:endParaRPr lang="en-US" altLang="ja-JP" sz="6400" b="1" dirty="0" smtClean="0"/>
          </a:p>
          <a:p>
            <a:pPr eaLnBrk="1" fontAlgn="auto" hangingPunct="1">
              <a:spcAft>
                <a:spcPts val="0"/>
              </a:spcAft>
              <a:buFont typeface="Arial" pitchFamily="34" charset="0"/>
              <a:buNone/>
              <a:defRPr/>
            </a:pPr>
            <a:r>
              <a:rPr lang="ja-JP" altLang="en-US" sz="9600" dirty="0" smtClean="0">
                <a:latin typeface="HGP創英角ｺﾞｼｯｸUB" pitchFamily="50" charset="-128"/>
                <a:ea typeface="HGP創英角ｺﾞｼｯｸUB" pitchFamily="50" charset="-128"/>
              </a:rPr>
              <a:t>②季節感のあるもの</a:t>
            </a:r>
            <a:endParaRPr lang="en-US" altLang="ja-JP" sz="9600" dirty="0" smtClean="0">
              <a:latin typeface="HGP創英角ｺﾞｼｯｸUB" pitchFamily="50" charset="-128"/>
              <a:ea typeface="HGP創英角ｺﾞｼｯｸUB" pitchFamily="50" charset="-128"/>
            </a:endParaRPr>
          </a:p>
          <a:p>
            <a:pPr eaLnBrk="1" fontAlgn="auto" hangingPunct="1">
              <a:spcAft>
                <a:spcPts val="0"/>
              </a:spcAft>
              <a:buFont typeface="Arial" pitchFamily="34" charset="0"/>
              <a:buNone/>
              <a:defRPr/>
            </a:pPr>
            <a:r>
              <a:rPr lang="ja-JP" altLang="en-US" sz="5600" dirty="0" smtClean="0"/>
              <a:t>　　　</a:t>
            </a:r>
            <a:r>
              <a:rPr lang="ja-JP" altLang="en-US" sz="6400" b="1" dirty="0" smtClean="0"/>
              <a:t>「水遊び」「七夕」「落ち葉プール」「雪遊び」「豆まき」　</a:t>
            </a:r>
            <a:endParaRPr lang="en-US" altLang="ja-JP" sz="6400" b="1" dirty="0" smtClean="0"/>
          </a:p>
          <a:p>
            <a:pPr eaLnBrk="1" fontAlgn="auto" hangingPunct="1">
              <a:spcAft>
                <a:spcPts val="0"/>
              </a:spcAft>
              <a:buFont typeface="Arial" pitchFamily="34" charset="0"/>
              <a:buNone/>
              <a:defRPr/>
            </a:pPr>
            <a:r>
              <a:rPr lang="ja-JP" altLang="en-US" sz="6400" b="1" dirty="0" smtClean="0"/>
              <a:t>　　　「草もちづくり」「かき氷屋さん」「焼きいも会」「クリスマス」　</a:t>
            </a:r>
            <a:endParaRPr lang="en-US" altLang="ja-JP" sz="6400" b="1" dirty="0" smtClean="0"/>
          </a:p>
          <a:p>
            <a:pPr eaLnBrk="1" fontAlgn="auto" hangingPunct="1">
              <a:spcAft>
                <a:spcPts val="0"/>
              </a:spcAft>
              <a:buFont typeface="Arial" pitchFamily="34" charset="0"/>
              <a:buNone/>
              <a:defRPr/>
            </a:pPr>
            <a:r>
              <a:rPr lang="ja-JP" altLang="en-US" sz="6400" b="1" dirty="0"/>
              <a:t>　</a:t>
            </a:r>
            <a:r>
              <a:rPr lang="ja-JP" altLang="en-US" sz="6400" b="1" dirty="0" smtClean="0"/>
              <a:t>　　「餅つき」</a:t>
            </a:r>
            <a:endParaRPr lang="en-US" altLang="ja-JP" sz="6400" b="1" dirty="0" smtClean="0"/>
          </a:p>
          <a:p>
            <a:pPr eaLnBrk="1" fontAlgn="auto" hangingPunct="1">
              <a:spcAft>
                <a:spcPts val="0"/>
              </a:spcAft>
              <a:buFont typeface="Arial" pitchFamily="34" charset="0"/>
              <a:buNone/>
              <a:defRPr/>
            </a:pPr>
            <a:r>
              <a:rPr lang="ja-JP" altLang="en-US" sz="9600" dirty="0" smtClean="0">
                <a:latin typeface="HGP創英角ｺﾞｼｯｸUB" pitchFamily="50" charset="-128"/>
                <a:ea typeface="HGP創英角ｺﾞｼｯｸUB" pitchFamily="50" charset="-128"/>
              </a:rPr>
              <a:t>③行事にかかわるもの</a:t>
            </a:r>
            <a:endParaRPr lang="en-US" altLang="ja-JP" sz="9600" dirty="0" smtClean="0">
              <a:latin typeface="HGP創英角ｺﾞｼｯｸUB" pitchFamily="50" charset="-128"/>
              <a:ea typeface="HGP創英角ｺﾞｼｯｸUB" pitchFamily="50" charset="-128"/>
            </a:endParaRPr>
          </a:p>
          <a:p>
            <a:pPr eaLnBrk="1" fontAlgn="auto" hangingPunct="1">
              <a:spcAft>
                <a:spcPts val="0"/>
              </a:spcAft>
              <a:buFont typeface="Arial" pitchFamily="34" charset="0"/>
              <a:buNone/>
              <a:defRPr/>
            </a:pPr>
            <a:r>
              <a:rPr lang="ja-JP" altLang="en-US" sz="5600" dirty="0" smtClean="0"/>
              <a:t>　　</a:t>
            </a:r>
            <a:r>
              <a:rPr lang="ja-JP" altLang="en-US" sz="6400" b="1" dirty="0" smtClean="0"/>
              <a:t>　「学習発表会」「遠足」 「交流会」 「誕生日会」「新年会」　</a:t>
            </a:r>
            <a:endParaRPr lang="en-US" altLang="ja-JP" sz="6400" b="1" dirty="0" smtClean="0"/>
          </a:p>
          <a:p>
            <a:pPr eaLnBrk="1" fontAlgn="auto" hangingPunct="1">
              <a:spcAft>
                <a:spcPts val="0"/>
              </a:spcAft>
              <a:buFont typeface="Arial" pitchFamily="34" charset="0"/>
              <a:buNone/>
              <a:defRPr/>
            </a:pPr>
            <a:r>
              <a:rPr lang="ja-JP" altLang="en-US" sz="9600" dirty="0" smtClean="0">
                <a:latin typeface="HGP創英角ｺﾞｼｯｸUB" pitchFamily="50" charset="-128"/>
                <a:ea typeface="HGP創英角ｺﾞｼｯｸUB" pitchFamily="50" charset="-128"/>
              </a:rPr>
              <a:t>④社会に目を向けて</a:t>
            </a:r>
            <a:endParaRPr lang="en-US" altLang="ja-JP" sz="9600" dirty="0" smtClean="0">
              <a:latin typeface="HGP創英角ｺﾞｼｯｸUB" pitchFamily="50" charset="-128"/>
              <a:ea typeface="HGP創英角ｺﾞｼｯｸUB" pitchFamily="50" charset="-128"/>
            </a:endParaRPr>
          </a:p>
          <a:p>
            <a:pPr eaLnBrk="1" fontAlgn="auto" hangingPunct="1">
              <a:spcAft>
                <a:spcPts val="0"/>
              </a:spcAft>
              <a:buFont typeface="Arial" pitchFamily="34" charset="0"/>
              <a:buNone/>
              <a:defRPr/>
            </a:pPr>
            <a:r>
              <a:rPr lang="ja-JP" altLang="en-US" sz="5600" dirty="0" smtClean="0"/>
              <a:t>　　</a:t>
            </a:r>
            <a:r>
              <a:rPr lang="ja-JP" altLang="en-US" sz="6400" dirty="0" smtClean="0"/>
              <a:t>　</a:t>
            </a:r>
            <a:r>
              <a:rPr lang="ja-JP" altLang="en-US" sz="6400" b="1" dirty="0" smtClean="0"/>
              <a:t>「○○に出かけよう」「○○を招待しよう」　「○○屋さんをやろう」</a:t>
            </a:r>
            <a:endParaRPr lang="en-US" altLang="ja-JP" sz="6400" b="1" dirty="0" smtClean="0"/>
          </a:p>
          <a:p>
            <a:pPr eaLnBrk="1" fontAlgn="auto" hangingPunct="1">
              <a:spcAft>
                <a:spcPts val="0"/>
              </a:spcAft>
              <a:buFont typeface="Arial" pitchFamily="34" charset="0"/>
              <a:buNone/>
              <a:defRPr/>
            </a:pPr>
            <a:r>
              <a:rPr lang="ja-JP" altLang="en-US" sz="9600" dirty="0" smtClean="0">
                <a:latin typeface="HGP創英角ｺﾞｼｯｸUB" pitchFamily="50" charset="-128"/>
                <a:ea typeface="HGP創英角ｺﾞｼｯｸUB" pitchFamily="50" charset="-128"/>
              </a:rPr>
              <a:t>⑤楽しみながら子どもが創り出す活動</a:t>
            </a:r>
            <a:endParaRPr lang="en-US" altLang="ja-JP" sz="9600" dirty="0" smtClean="0">
              <a:latin typeface="HGP創英角ｺﾞｼｯｸUB" pitchFamily="50" charset="-128"/>
              <a:ea typeface="HGP創英角ｺﾞｼｯｸUB" pitchFamily="50" charset="-128"/>
            </a:endParaRPr>
          </a:p>
          <a:p>
            <a:pPr eaLnBrk="1" fontAlgn="auto" hangingPunct="1">
              <a:spcAft>
                <a:spcPts val="0"/>
              </a:spcAft>
              <a:buFont typeface="Arial" pitchFamily="34" charset="0"/>
              <a:buNone/>
              <a:defRPr/>
            </a:pPr>
            <a:r>
              <a:rPr lang="ja-JP" altLang="en-US" sz="5600" dirty="0" smtClean="0"/>
              <a:t>　　　</a:t>
            </a:r>
            <a:r>
              <a:rPr lang="ja-JP" altLang="en-US" sz="6400" b="1" dirty="0" smtClean="0"/>
              <a:t>「劇あそび」「人形劇」「パネルシアターをやろう」　</a:t>
            </a:r>
            <a:endParaRPr lang="en-US" altLang="ja-JP" sz="6400" b="1" dirty="0" smtClean="0"/>
          </a:p>
          <a:p>
            <a:pPr eaLnBrk="1" fontAlgn="auto" hangingPunct="1">
              <a:spcAft>
                <a:spcPts val="0"/>
              </a:spcAft>
              <a:buFont typeface="Arial" pitchFamily="34" charset="0"/>
              <a:buNone/>
              <a:defRPr/>
            </a:pPr>
            <a:r>
              <a:rPr lang="ja-JP" altLang="en-US" sz="9600" dirty="0" smtClean="0">
                <a:latin typeface="HGP創英角ｺﾞｼｯｸUB" pitchFamily="50" charset="-128"/>
                <a:ea typeface="HGP創英角ｺﾞｼｯｸUB" pitchFamily="50" charset="-128"/>
              </a:rPr>
              <a:t>⑥畑の活動（年間を通した活動として位置づける）</a:t>
            </a:r>
            <a:endParaRPr lang="en-US" altLang="ja-JP" sz="9600" dirty="0" smtClean="0">
              <a:latin typeface="HGP創英角ｺﾞｼｯｸUB" pitchFamily="50" charset="-128"/>
              <a:ea typeface="HGP創英角ｺﾞｼｯｸUB" pitchFamily="50" charset="-128"/>
            </a:endParaRPr>
          </a:p>
          <a:p>
            <a:pPr eaLnBrk="1" fontAlgn="auto" hangingPunct="1">
              <a:spcAft>
                <a:spcPts val="0"/>
              </a:spcAft>
              <a:buFont typeface="Arial" pitchFamily="34" charset="0"/>
              <a:buNone/>
              <a:defRPr/>
            </a:pPr>
            <a:r>
              <a:rPr lang="ja-JP" altLang="en-US" sz="9600" dirty="0">
                <a:latin typeface="HGP創英角ｺﾞｼｯｸUB" pitchFamily="50" charset="-128"/>
                <a:ea typeface="HGP創英角ｺﾞｼｯｸUB" pitchFamily="50" charset="-128"/>
              </a:rPr>
              <a:t>⑦</a:t>
            </a:r>
            <a:r>
              <a:rPr lang="ja-JP" altLang="en-US" sz="9600" dirty="0" smtClean="0">
                <a:latin typeface="HGP創英角ｺﾞｼｯｸUB" pitchFamily="50" charset="-128"/>
                <a:ea typeface="HGP創英角ｺﾞｼｯｸUB" pitchFamily="50" charset="-128"/>
              </a:rPr>
              <a:t>調理活動（季節感ある活動や畑の活動と連動させて）</a:t>
            </a:r>
            <a:endParaRPr lang="en-US" altLang="ja-JP" sz="9600" dirty="0" smtClean="0">
              <a:latin typeface="HGP創英角ｺﾞｼｯｸUB" pitchFamily="50" charset="-128"/>
              <a:ea typeface="HGP創英角ｺﾞｼｯｸUB" pitchFamily="50" charset="-128"/>
            </a:endParaRPr>
          </a:p>
          <a:p>
            <a:pPr eaLnBrk="1" fontAlgn="auto" hangingPunct="1">
              <a:spcAft>
                <a:spcPts val="0"/>
              </a:spcAft>
              <a:buFont typeface="Arial" pitchFamily="34" charset="0"/>
              <a:buNone/>
              <a:defRPr/>
            </a:pPr>
            <a:endParaRPr lang="en-US" altLang="ja-JP" sz="4400" dirty="0" smtClean="0">
              <a:latin typeface="HGP創英角ｺﾞｼｯｸUB" pitchFamily="50" charset="-128"/>
              <a:ea typeface="HGP創英角ｺﾞｼｯｸUB" pitchFamily="50" charset="-128"/>
            </a:endParaRPr>
          </a:p>
          <a:p>
            <a:pPr eaLnBrk="1" fontAlgn="auto" hangingPunct="1">
              <a:spcAft>
                <a:spcPts val="0"/>
              </a:spcAft>
              <a:buFont typeface="Arial" pitchFamily="34" charset="0"/>
              <a:buNone/>
              <a:defRPr/>
            </a:pPr>
            <a:endParaRPr lang="en-US" altLang="ja-JP" sz="4000" dirty="0" smtClean="0">
              <a:latin typeface="HGP創英角ｺﾞｼｯｸUB" pitchFamily="50" charset="-128"/>
              <a:ea typeface="HGP創英角ｺﾞｼｯｸUB" pitchFamily="50" charset="-128"/>
            </a:endParaRPr>
          </a:p>
          <a:p>
            <a:pPr eaLnBrk="1" fontAlgn="auto" hangingPunct="1">
              <a:spcAft>
                <a:spcPts val="0"/>
              </a:spcAft>
              <a:buFont typeface="Arial" pitchFamily="34" charset="0"/>
              <a:buNone/>
              <a:defRPr/>
            </a:pPr>
            <a:r>
              <a:rPr lang="ja-JP" altLang="en-US" sz="9600" dirty="0" smtClean="0">
                <a:solidFill>
                  <a:srgbClr val="FF0000"/>
                </a:solidFill>
                <a:latin typeface="HGP創英角ｺﾞｼｯｸUB" pitchFamily="50" charset="-128"/>
                <a:ea typeface="HGP創英角ｺﾞｼｯｸUB" pitchFamily="50" charset="-128"/>
              </a:rPr>
              <a:t>★</a:t>
            </a:r>
            <a:r>
              <a:rPr lang="ja-JP" altLang="en-US" sz="9600" dirty="0">
                <a:solidFill>
                  <a:srgbClr val="FF0000"/>
                </a:solidFill>
                <a:latin typeface="HGP創英角ｺﾞｼｯｸUB" pitchFamily="50" charset="-128"/>
                <a:ea typeface="HGP創英角ｺﾞｼｯｸUB" pitchFamily="50" charset="-128"/>
              </a:rPr>
              <a:t>「私（先生）はこんなことしたい」ではなく「みんな（子どもと自分）でこんなことをしたい！」という複数形主語で考えたい。</a:t>
            </a:r>
          </a:p>
          <a:p>
            <a:pPr eaLnBrk="1" fontAlgn="auto" hangingPunct="1">
              <a:spcAft>
                <a:spcPts val="0"/>
              </a:spcAft>
              <a:buFont typeface="Arial" pitchFamily="34" charset="0"/>
              <a:buNone/>
              <a:defRPr/>
            </a:pPr>
            <a:endParaRPr lang="en-US" altLang="ja-JP" sz="4000" dirty="0" smtClean="0">
              <a:solidFill>
                <a:srgbClr val="FF0000"/>
              </a:solidFill>
              <a:latin typeface="HGP創英角ｺﾞｼｯｸUB" pitchFamily="50" charset="-128"/>
              <a:ea typeface="HGP創英角ｺﾞｼｯｸUB" pitchFamily="50" charset="-128"/>
            </a:endParaRPr>
          </a:p>
          <a:p>
            <a:pPr eaLnBrk="1" fontAlgn="auto" hangingPunct="1">
              <a:spcAft>
                <a:spcPts val="0"/>
              </a:spcAft>
              <a:buFont typeface="Arial" pitchFamily="34" charset="0"/>
              <a:buNone/>
              <a:defRPr/>
            </a:pPr>
            <a:endParaRPr lang="en-US" altLang="ja-JP" sz="3600" dirty="0" smtClean="0">
              <a:solidFill>
                <a:srgbClr val="FF0000"/>
              </a:solidFill>
              <a:latin typeface="HGP明朝E" pitchFamily="18" charset="-128"/>
              <a:ea typeface="HGP明朝E" pitchFamily="18" charset="-128"/>
            </a:endParaRPr>
          </a:p>
          <a:p>
            <a:pPr eaLnBrk="1" fontAlgn="auto" hangingPunct="1">
              <a:spcAft>
                <a:spcPts val="0"/>
              </a:spcAft>
              <a:buFont typeface="Arial" pitchFamily="34" charset="0"/>
              <a:buNone/>
              <a:defRPr/>
            </a:pPr>
            <a:r>
              <a:rPr lang="ja-JP" altLang="en-US" sz="3600" dirty="0" smtClean="0">
                <a:latin typeface="HGP創英角ｺﾞｼｯｸUB" pitchFamily="50" charset="-128"/>
                <a:ea typeface="HGP創英角ｺﾞｼｯｸUB" pitchFamily="50" charset="-128"/>
              </a:rPr>
              <a:t>　　</a:t>
            </a:r>
            <a:endParaRPr lang="ja-JP" altLang="en-US" sz="3600" dirty="0">
              <a:latin typeface="HGP創英角ｺﾞｼｯｸUB" pitchFamily="50" charset="-128"/>
              <a:ea typeface="HGP創英角ｺﾞｼｯｸUB" pitchFamily="50" charset="-128"/>
            </a:endParaRPr>
          </a:p>
        </p:txBody>
      </p:sp>
      <p:sp>
        <p:nvSpPr>
          <p:cNvPr id="4" name="スライド番号プレースホルダ 3"/>
          <p:cNvSpPr>
            <a:spLocks noGrp="1"/>
          </p:cNvSpPr>
          <p:nvPr>
            <p:ph type="sldNum" sz="quarter" idx="12"/>
          </p:nvPr>
        </p:nvSpPr>
        <p:spPr/>
        <p:txBody>
          <a:bodyPr/>
          <a:lstStyle/>
          <a:p>
            <a:pPr>
              <a:defRPr/>
            </a:pPr>
            <a:fld id="{231D1786-0D6F-4BC2-8960-B20316604222}" type="slidenum">
              <a:rPr lang="ja-JP" altLang="en-US"/>
              <a:pPr>
                <a:defRPr/>
              </a:pPr>
              <a:t>9</a:t>
            </a:fld>
            <a:endParaRPr lang="ja-JP" altLang="en-US"/>
          </a:p>
        </p:txBody>
      </p:sp>
    </p:spTree>
    <p:extLst>
      <p:ext uri="{BB962C8B-B14F-4D97-AF65-F5344CB8AC3E}">
        <p14:creationId xmlns:p14="http://schemas.microsoft.com/office/powerpoint/2010/main" val="29294445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1555</TotalTime>
  <Words>1804</Words>
  <Application>Microsoft Office PowerPoint</Application>
  <PresentationFormat>画面に合わせる (4:3)</PresentationFormat>
  <Paragraphs>425</Paragraphs>
  <Slides>18</Slides>
  <Notes>18</Notes>
  <HiddenSlides>0</HiddenSlides>
  <MMClips>0</MMClips>
  <ScaleCrop>false</ScaleCrop>
  <HeadingPairs>
    <vt:vector size="4" baseType="variant">
      <vt:variant>
        <vt:lpstr>テーマ</vt:lpstr>
      </vt:variant>
      <vt:variant>
        <vt:i4>6</vt:i4>
      </vt:variant>
      <vt:variant>
        <vt:lpstr>スライド タイトル</vt:lpstr>
      </vt:variant>
      <vt:variant>
        <vt:i4>18</vt:i4>
      </vt:variant>
    </vt:vector>
  </HeadingPairs>
  <TitlesOfParts>
    <vt:vector size="24" baseType="lpstr">
      <vt:lpstr>Office ​​テーマ</vt:lpstr>
      <vt:lpstr>Office テーマ</vt:lpstr>
      <vt:lpstr>2_Office ​​テーマ</vt:lpstr>
      <vt:lpstr>1_Office ​​テーマ</vt:lpstr>
      <vt:lpstr>1_Office テーマ</vt:lpstr>
      <vt:lpstr>3_Office ​​テーマ</vt:lpstr>
      <vt:lpstr>生活単元学習　シートを活用するための資料</vt:lpstr>
      <vt:lpstr>シートを活用するための資料の内容</vt:lpstr>
      <vt:lpstr>１　生活単元学習とは？ ①</vt:lpstr>
      <vt:lpstr>生活単元学習とは？②</vt:lpstr>
      <vt:lpstr>PowerPoint プレゼンテーション</vt:lpstr>
      <vt:lpstr>３　実態把握の視点</vt:lpstr>
      <vt:lpstr>子ども側からいえば「合い言葉」→『単元名』につながる 子どもが主体的に取り組める、分かりやすい目標を考えたい</vt:lpstr>
      <vt:lpstr>PowerPoint プレゼンテーション</vt:lpstr>
      <vt:lpstr>５　題　材　例①</vt:lpstr>
      <vt:lpstr> 題　材　例② </vt:lpstr>
      <vt:lpstr>６　単元構想の工夫</vt:lpstr>
      <vt:lpstr>７　　シートの特徴　　①単元構想シート</vt:lpstr>
      <vt:lpstr>PowerPoint プレゼンテーション</vt:lpstr>
      <vt:lpstr>　 ②　単元展開シート</vt:lpstr>
      <vt:lpstr>PowerPoint プレゼンテーション</vt:lpstr>
      <vt:lpstr>③　単元評価シート</vt:lpstr>
      <vt:lpstr>　　８　達成すべき目標がわかりやすい 　　　　　　　　　　　　　　　　　　単元名を考える</vt:lpstr>
      <vt:lpstr>単元名を考えてみましょう</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浅川 浩</dc:creator>
  <cp:lastModifiedBy>浅川 浩</cp:lastModifiedBy>
  <cp:revision>181</cp:revision>
  <cp:lastPrinted>2015-03-03T07:11:43Z</cp:lastPrinted>
  <dcterms:created xsi:type="dcterms:W3CDTF">2014-07-11T04:32:51Z</dcterms:created>
  <dcterms:modified xsi:type="dcterms:W3CDTF">2015-03-06T04:17:55Z</dcterms:modified>
</cp:coreProperties>
</file>